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72B5"/>
    <a:srgbClr val="D360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5B168F-2D33-4BF4-B545-835EBCC62E6F}" v="26" dt="2022-05-16T06:57:47.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41" autoAdjust="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FAAAE-5ADF-4494-B268-8551C845275F}" type="datetimeFigureOut">
              <a:rPr lang="en-AU" smtClean="0"/>
              <a:t>25/10/2022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2D575-3B5B-49EA-A02B-BF14F9D32708}" type="slidenum">
              <a:rPr lang="en-AU" smtClean="0"/>
              <a:t>‹#›</a:t>
            </a:fld>
            <a:endParaRPr lang="en-AU"/>
          </a:p>
        </p:txBody>
      </p:sp>
    </p:spTree>
    <p:extLst>
      <p:ext uri="{BB962C8B-B14F-4D97-AF65-F5344CB8AC3E}">
        <p14:creationId xmlns:p14="http://schemas.microsoft.com/office/powerpoint/2010/main" val="52549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Proxima Nova" panose="02000506030000020004" pitchFamily="50" charset="0"/>
              </a:rPr>
              <a:t>The first activity is just to check on your status with regard to school transition. Has anyone done any activities that are designed to help you change schools or change year levels? For example, do you know where you will go for secondary school? Have you been to any tours or information nights? Do you have to do any tests/auditions/interviews to get in to the school or for placement? Have you talked to anyone – friends, family – about going to secondary school?)</a:t>
            </a:r>
            <a:endParaRPr lang="en-AU" sz="1200" dirty="0">
              <a:latin typeface="Proxima Nova" panose="02000506030000020004" pitchFamily="50" charset="0"/>
            </a:endParaRPr>
          </a:p>
        </p:txBody>
      </p:sp>
      <p:sp>
        <p:nvSpPr>
          <p:cNvPr id="4" name="Slide Number Placeholder 3"/>
          <p:cNvSpPr>
            <a:spLocks noGrp="1"/>
          </p:cNvSpPr>
          <p:nvPr>
            <p:ph type="sldNum" sz="quarter" idx="5"/>
          </p:nvPr>
        </p:nvSpPr>
        <p:spPr/>
        <p:txBody>
          <a:bodyPr/>
          <a:lstStyle/>
          <a:p>
            <a:fld id="{4FA2D575-3B5B-49EA-A02B-BF14F9D32708}" type="slidenum">
              <a:rPr lang="en-AU" smtClean="0"/>
              <a:t>1</a:t>
            </a:fld>
            <a:endParaRPr lang="en-AU"/>
          </a:p>
        </p:txBody>
      </p:sp>
    </p:spTree>
    <p:extLst>
      <p:ext uri="{BB962C8B-B14F-4D97-AF65-F5344CB8AC3E}">
        <p14:creationId xmlns:p14="http://schemas.microsoft.com/office/powerpoint/2010/main" val="1322218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Proxima Nova" panose="02000506030000020004" pitchFamily="50" charset="0"/>
              </a:rPr>
              <a:t>We would like you to think about the idea of school transition. That is, what does transition mean for you (is it moving school, moving within a school?</a:t>
            </a:r>
            <a:r>
              <a:rPr lang="en-US" sz="1200" b="0" i="1" u="none" strike="noStrike" dirty="0">
                <a:solidFill>
                  <a:srgbClr val="000000"/>
                </a:solidFill>
                <a:effectLst/>
                <a:latin typeface="Proxima Nova" panose="02000506030000020004" pitchFamily="50" charset="0"/>
              </a:rPr>
              <a:t>). </a:t>
            </a:r>
            <a:r>
              <a:rPr lang="en-US" sz="1200" b="0" i="0" u="none" strike="noStrike" dirty="0">
                <a:solidFill>
                  <a:srgbClr val="000000"/>
                </a:solidFill>
                <a:effectLst/>
                <a:latin typeface="Proxima Nova" panose="02000506030000020004" pitchFamily="50" charset="0"/>
              </a:rPr>
              <a:t>Then, try to connect with your feelings about school transition.</a:t>
            </a:r>
            <a:endParaRPr lang="en-US" sz="1200" b="0" dirty="0">
              <a:effectLst/>
              <a:latin typeface="Proxima Nova" panose="02000506030000020004" pitchFamily="50" charset="0"/>
            </a:endParaRPr>
          </a:p>
          <a:p>
            <a:pPr rtl="0">
              <a:spcBef>
                <a:spcPts val="0"/>
              </a:spcBef>
              <a:spcAft>
                <a:spcPts val="0"/>
              </a:spcAft>
            </a:pPr>
            <a:br>
              <a:rPr lang="en-US" b="0" dirty="0">
                <a:effectLst/>
                <a:latin typeface="Proxima Nova" panose="02000506030000020004" pitchFamily="50" charset="0"/>
              </a:rPr>
            </a:br>
            <a:r>
              <a:rPr lang="en-US" sz="1800" b="0" i="0" u="none" strike="noStrike" dirty="0">
                <a:solidFill>
                  <a:srgbClr val="000000"/>
                </a:solidFill>
                <a:effectLst/>
                <a:latin typeface="Proxima Nova" panose="02000506030000020004" pitchFamily="50" charset="0"/>
              </a:rPr>
              <a:t>We’d like you to choose one or more emoji that show your feelings about your school transition. The emoji on the slide are just examples, feel free to draw a different one. Please label your emoji so that it’s clear which emotion it is. [If needed, brief discussion on how emoji can be interpreted different ways]</a:t>
            </a:r>
            <a:endParaRPr lang="en-AU" dirty="0">
              <a:latin typeface="Proxima Nova" panose="02000506030000020004" pitchFamily="50" charset="0"/>
            </a:endParaRPr>
          </a:p>
        </p:txBody>
      </p:sp>
      <p:sp>
        <p:nvSpPr>
          <p:cNvPr id="4" name="Slide Number Placeholder 3"/>
          <p:cNvSpPr>
            <a:spLocks noGrp="1"/>
          </p:cNvSpPr>
          <p:nvPr>
            <p:ph type="sldNum" sz="quarter" idx="5"/>
          </p:nvPr>
        </p:nvSpPr>
        <p:spPr/>
        <p:txBody>
          <a:bodyPr/>
          <a:lstStyle/>
          <a:p>
            <a:fld id="{4FA2D575-3B5B-49EA-A02B-BF14F9D32708}" type="slidenum">
              <a:rPr lang="en-AU" smtClean="0"/>
              <a:t>2</a:t>
            </a:fld>
            <a:endParaRPr lang="en-AU"/>
          </a:p>
        </p:txBody>
      </p:sp>
    </p:spTree>
    <p:extLst>
      <p:ext uri="{BB962C8B-B14F-4D97-AF65-F5344CB8AC3E}">
        <p14:creationId xmlns:p14="http://schemas.microsoft.com/office/powerpoint/2010/main" val="406298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Proxima Nova" panose="02000506030000020004" pitchFamily="50" charset="0"/>
              </a:rPr>
              <a:t>Now that you’ve had a chance to draw and label how you feel about your own school transition, we’d like you to have a think about other things that may impact your feelings. That is, what else happens in your life that might affect how you feel about school changes? For example, is there anything related to your family, friends, sports or other activities that influence how you feel?</a:t>
            </a:r>
            <a:endParaRPr lang="en-US" sz="1200" b="0" dirty="0">
              <a:effectLst/>
              <a:latin typeface="Proxima Nova" panose="02000506030000020004" pitchFamily="50" charset="0"/>
            </a:endParaRPr>
          </a:p>
          <a:p>
            <a:pPr rtl="0">
              <a:spcBef>
                <a:spcPts val="0"/>
              </a:spcBef>
              <a:spcAft>
                <a:spcPts val="0"/>
              </a:spcAft>
            </a:pPr>
            <a:br>
              <a:rPr lang="en-US" sz="1200" b="0" dirty="0">
                <a:effectLst/>
                <a:latin typeface="Proxima Nova" panose="02000506030000020004" pitchFamily="50" charset="0"/>
              </a:rPr>
            </a:br>
            <a:r>
              <a:rPr lang="en-US" sz="1200" b="0" i="0" u="none" strike="noStrike" dirty="0">
                <a:solidFill>
                  <a:srgbClr val="000000"/>
                </a:solidFill>
                <a:effectLst/>
                <a:latin typeface="Proxima Nova" panose="02000506030000020004" pitchFamily="50" charset="0"/>
              </a:rPr>
              <a:t>We’d like you to label these other influences around your emoji. You can illustrate them if you wish.</a:t>
            </a:r>
            <a:endParaRPr lang="en-US" sz="1200" b="0" dirty="0">
              <a:effectLst/>
              <a:latin typeface="Proxima Nova" panose="02000506030000020004" pitchFamily="50" charset="0"/>
            </a:endParaRPr>
          </a:p>
          <a:p>
            <a:pPr rtl="0">
              <a:spcBef>
                <a:spcPts val="0"/>
              </a:spcBef>
              <a:spcAft>
                <a:spcPts val="0"/>
              </a:spcAft>
            </a:pPr>
            <a:br>
              <a:rPr lang="en-US" sz="1200" b="0" dirty="0">
                <a:effectLst/>
                <a:latin typeface="Proxima Nova" panose="02000506030000020004" pitchFamily="50" charset="0"/>
              </a:rPr>
            </a:br>
            <a:r>
              <a:rPr lang="en-US" sz="1200" b="0" i="0" u="none" strike="noStrike" dirty="0">
                <a:solidFill>
                  <a:srgbClr val="000000"/>
                </a:solidFill>
                <a:effectLst/>
                <a:latin typeface="Proxima Nova" panose="02000506030000020004" pitchFamily="50" charset="0"/>
              </a:rPr>
              <a:t>There is an example on the next slide.</a:t>
            </a:r>
            <a:endParaRPr lang="en-US" sz="1200" b="0" dirty="0">
              <a:effectLst/>
              <a:latin typeface="Proxima Nova" panose="02000506030000020004" pitchFamily="50" charset="0"/>
            </a:endParaRPr>
          </a:p>
          <a:p>
            <a:pPr rtl="0">
              <a:spcBef>
                <a:spcPts val="0"/>
              </a:spcBef>
              <a:spcAft>
                <a:spcPts val="0"/>
              </a:spcAft>
            </a:pPr>
            <a:br>
              <a:rPr lang="en-US" sz="1200" b="0" dirty="0">
                <a:effectLst/>
                <a:latin typeface="Proxima Nova" panose="02000506030000020004" pitchFamily="50" charset="0"/>
              </a:rPr>
            </a:br>
            <a:r>
              <a:rPr lang="en-US" sz="1200" b="0" i="0" u="none" strike="noStrike" dirty="0">
                <a:solidFill>
                  <a:srgbClr val="000000"/>
                </a:solidFill>
                <a:effectLst/>
                <a:latin typeface="Proxima Nova" panose="02000506030000020004" pitchFamily="50" charset="0"/>
              </a:rPr>
              <a:t>[Prompts: Tell us more about ... What would that look/feel/sound like? general encouragement strategies]</a:t>
            </a:r>
            <a:endParaRPr lang="en-US" sz="1200" b="0" dirty="0">
              <a:effectLst/>
              <a:latin typeface="Proxima Nova" panose="02000506030000020004" pitchFamily="50" charset="0"/>
            </a:endParaRPr>
          </a:p>
        </p:txBody>
      </p:sp>
      <p:sp>
        <p:nvSpPr>
          <p:cNvPr id="4" name="Slide Number Placeholder 3"/>
          <p:cNvSpPr>
            <a:spLocks noGrp="1"/>
          </p:cNvSpPr>
          <p:nvPr>
            <p:ph type="sldNum" sz="quarter" idx="5"/>
          </p:nvPr>
        </p:nvSpPr>
        <p:spPr/>
        <p:txBody>
          <a:bodyPr/>
          <a:lstStyle/>
          <a:p>
            <a:fld id="{4FA2D575-3B5B-49EA-A02B-BF14F9D32708}" type="slidenum">
              <a:rPr lang="en-AU" smtClean="0"/>
              <a:t>3</a:t>
            </a:fld>
            <a:endParaRPr lang="en-AU"/>
          </a:p>
        </p:txBody>
      </p:sp>
    </p:spTree>
    <p:extLst>
      <p:ext uri="{BB962C8B-B14F-4D97-AF65-F5344CB8AC3E}">
        <p14:creationId xmlns:p14="http://schemas.microsoft.com/office/powerpoint/2010/main" val="3356653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Proxima Nova" panose="02000506030000020004" pitchFamily="50" charset="0"/>
              </a:rPr>
              <a:t>There are a few ‘crazy’ examples on this slide to show you what pictures and labels might look like. You don’t have to draw detailed pictures if you don’t want to – stick figures are fine. What is it that influences your feelings about school transition?</a:t>
            </a:r>
            <a:endParaRPr lang="en-US" b="0" dirty="0">
              <a:effectLst/>
              <a:latin typeface="Proxima Nova" panose="02000506030000020004" pitchFamily="50" charset="0"/>
            </a:endParaRPr>
          </a:p>
          <a:p>
            <a:pPr rtl="0">
              <a:spcBef>
                <a:spcPts val="0"/>
              </a:spcBef>
              <a:spcAft>
                <a:spcPts val="0"/>
              </a:spcAft>
            </a:pPr>
            <a:br>
              <a:rPr lang="en-US" b="0" dirty="0">
                <a:effectLst/>
                <a:latin typeface="Proxima Nova" panose="02000506030000020004" pitchFamily="50" charset="0"/>
              </a:rPr>
            </a:br>
            <a:r>
              <a:rPr lang="en-US" sz="1800" b="0" i="0" u="none" strike="noStrike" dirty="0">
                <a:solidFill>
                  <a:srgbClr val="000000"/>
                </a:solidFill>
                <a:effectLst/>
                <a:latin typeface="Proxima Nova" panose="02000506030000020004" pitchFamily="50" charset="0"/>
              </a:rPr>
              <a:t>[Have a good look at these examples, then go back to slide 7 while students complete the activity]</a:t>
            </a:r>
            <a:endParaRPr lang="en-US" b="0" dirty="0">
              <a:effectLst/>
              <a:latin typeface="Proxima Nova" panose="02000506030000020004" pitchFamily="50" charset="0"/>
            </a:endParaRPr>
          </a:p>
        </p:txBody>
      </p:sp>
      <p:sp>
        <p:nvSpPr>
          <p:cNvPr id="4" name="Slide Number Placeholder 3"/>
          <p:cNvSpPr>
            <a:spLocks noGrp="1"/>
          </p:cNvSpPr>
          <p:nvPr>
            <p:ph type="sldNum" sz="quarter" idx="5"/>
          </p:nvPr>
        </p:nvSpPr>
        <p:spPr/>
        <p:txBody>
          <a:bodyPr/>
          <a:lstStyle/>
          <a:p>
            <a:fld id="{4FA2D575-3B5B-49EA-A02B-BF14F9D32708}" type="slidenum">
              <a:rPr lang="en-AU" smtClean="0"/>
              <a:t>4</a:t>
            </a:fld>
            <a:endParaRPr lang="en-AU"/>
          </a:p>
        </p:txBody>
      </p:sp>
    </p:spTree>
    <p:extLst>
      <p:ext uri="{BB962C8B-B14F-4D97-AF65-F5344CB8AC3E}">
        <p14:creationId xmlns:p14="http://schemas.microsoft.com/office/powerpoint/2010/main" val="225742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[This is a partner or small-group exercise – teachers to decide as appropriate for their class. </a:t>
            </a:r>
            <a:r>
              <a:rPr lang="en-US" sz="1800" b="0" i="0" u="none" strike="noStrike" dirty="0" err="1">
                <a:solidFill>
                  <a:srgbClr val="000000"/>
                </a:solidFill>
                <a:effectLst/>
                <a:latin typeface="Calibri" panose="020F0502020204030204" pitchFamily="34" charset="0"/>
              </a:rPr>
              <a:t>Emphasise</a:t>
            </a:r>
            <a:r>
              <a:rPr lang="en-US" sz="1800" b="0" i="0" u="none" strike="noStrike" dirty="0">
                <a:solidFill>
                  <a:srgbClr val="000000"/>
                </a:solidFill>
                <a:effectLst/>
                <a:latin typeface="Calibri" panose="020F0502020204030204" pitchFamily="34" charset="0"/>
              </a:rPr>
              <a:t> that students don’t need to share anything they are uncomfortable with.]</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Now that you’ve had a chance to think through your feelings about school transition, and think about some of the things that influence your transition, we will discuss some of the ideas that have come up.</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As we talk about everyone’s ideas, please feel free to add to your own drawings or labels if more things come to mind or if any further ideas apply to you too.</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[Time for discussion. The next activity will focus the ideas further.]</a:t>
            </a:r>
            <a:endParaRPr lang="en-US" b="0" dirty="0">
              <a:effectLst/>
            </a:endParaRPr>
          </a:p>
        </p:txBody>
      </p:sp>
      <p:sp>
        <p:nvSpPr>
          <p:cNvPr id="4" name="Slide Number Placeholder 3"/>
          <p:cNvSpPr>
            <a:spLocks noGrp="1"/>
          </p:cNvSpPr>
          <p:nvPr>
            <p:ph type="sldNum" sz="quarter" idx="5"/>
          </p:nvPr>
        </p:nvSpPr>
        <p:spPr/>
        <p:txBody>
          <a:bodyPr/>
          <a:lstStyle/>
          <a:p>
            <a:fld id="{4FA2D575-3B5B-49EA-A02B-BF14F9D32708}" type="slidenum">
              <a:rPr lang="en-AU" smtClean="0"/>
              <a:t>5</a:t>
            </a:fld>
            <a:endParaRPr lang="en-AU"/>
          </a:p>
        </p:txBody>
      </p:sp>
    </p:spTree>
    <p:extLst>
      <p:ext uri="{BB962C8B-B14F-4D97-AF65-F5344CB8AC3E}">
        <p14:creationId xmlns:p14="http://schemas.microsoft.com/office/powerpoint/2010/main" val="257180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[This is a partner or small-group exercise – teachers to decide as appropriate for their class. </a:t>
            </a:r>
            <a:r>
              <a:rPr lang="en-US" sz="1800" b="0" i="0" u="none" strike="noStrike" dirty="0" err="1">
                <a:solidFill>
                  <a:srgbClr val="000000"/>
                </a:solidFill>
                <a:effectLst/>
                <a:latin typeface="Calibri" panose="020F0502020204030204" pitchFamily="34" charset="0"/>
              </a:rPr>
              <a:t>Emphasise</a:t>
            </a:r>
            <a:r>
              <a:rPr lang="en-US" sz="1800" b="0" i="0" u="none" strike="noStrike" dirty="0">
                <a:solidFill>
                  <a:srgbClr val="000000"/>
                </a:solidFill>
                <a:effectLst/>
                <a:latin typeface="Calibri" panose="020F0502020204030204" pitchFamily="34" charset="0"/>
              </a:rPr>
              <a:t> that students don’t need to share anything they are uncomfortable with.]</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Now that you’ve had a chance to think through your feelings about school transition, and think about some of the things that influence your transition, we will discuss some of the ideas that have come up.</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As we talk about everyone’s ideas, please feel free to add to your own drawings or labels if more things come to mind or if any further ideas apply to you too.</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[Time for discussion. The next activity will focus the ideas further.]</a:t>
            </a:r>
            <a:endParaRPr lang="en-US" b="0" dirty="0">
              <a:effectLst/>
            </a:endParaRPr>
          </a:p>
        </p:txBody>
      </p:sp>
      <p:sp>
        <p:nvSpPr>
          <p:cNvPr id="4" name="Slide Number Placeholder 3"/>
          <p:cNvSpPr>
            <a:spLocks noGrp="1"/>
          </p:cNvSpPr>
          <p:nvPr>
            <p:ph type="sldNum" sz="quarter" idx="5"/>
          </p:nvPr>
        </p:nvSpPr>
        <p:spPr/>
        <p:txBody>
          <a:bodyPr/>
          <a:lstStyle/>
          <a:p>
            <a:fld id="{4FA2D575-3B5B-49EA-A02B-BF14F9D32708}" type="slidenum">
              <a:rPr lang="en-AU" smtClean="0"/>
              <a:t>6</a:t>
            </a:fld>
            <a:endParaRPr lang="en-AU"/>
          </a:p>
        </p:txBody>
      </p:sp>
    </p:spTree>
    <p:extLst>
      <p:ext uri="{BB962C8B-B14F-4D97-AF65-F5344CB8AC3E}">
        <p14:creationId xmlns:p14="http://schemas.microsoft.com/office/powerpoint/2010/main" val="637148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[Activity 4 is on the next page.]</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Calibri" panose="020F0502020204030204" pitchFamily="34" charset="0"/>
              </a:rPr>
              <a:t>This activity asks about five transition topics – these have been identified in academic research as things that are important to students, however, this activity is a check to see if they are also true for students in your class. Are these topics important for them?</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Calibri" panose="020F0502020204030204" pitchFamily="34" charset="0"/>
              </a:rPr>
              <a:t>Once students have considered the topics they’d like to talk about, they are prompted to think about how they could learn about them. For example, pen and paper-style study, listening to someone, talking to someone, YouTube, creating things (analogue or digital), individual research, group activities, etc.</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Calibri" panose="020F0502020204030204" pitchFamily="34" charset="0"/>
              </a:rPr>
              <a:t>The final question for Activity 4 asks students to consider whether anyone else in their community needs to know about their school transition. For example, do they need to teach their parents/caregivers about the challenge of moving school in the 2020s and beyond?</a:t>
            </a:r>
            <a:endParaRPr lang="en-US" sz="2800" b="0" dirty="0">
              <a:effectLst/>
            </a:endParaRPr>
          </a:p>
        </p:txBody>
      </p:sp>
      <p:sp>
        <p:nvSpPr>
          <p:cNvPr id="4" name="Slide Number Placeholder 3"/>
          <p:cNvSpPr>
            <a:spLocks noGrp="1"/>
          </p:cNvSpPr>
          <p:nvPr>
            <p:ph type="sldNum" sz="quarter" idx="5"/>
          </p:nvPr>
        </p:nvSpPr>
        <p:spPr/>
        <p:txBody>
          <a:bodyPr/>
          <a:lstStyle/>
          <a:p>
            <a:fld id="{4FA2D575-3B5B-49EA-A02B-BF14F9D32708}" type="slidenum">
              <a:rPr lang="en-AU" smtClean="0"/>
              <a:t>7</a:t>
            </a:fld>
            <a:endParaRPr lang="en-AU"/>
          </a:p>
        </p:txBody>
      </p:sp>
    </p:spTree>
    <p:extLst>
      <p:ext uri="{BB962C8B-B14F-4D97-AF65-F5344CB8AC3E}">
        <p14:creationId xmlns:p14="http://schemas.microsoft.com/office/powerpoint/2010/main" val="173703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1" i="0" u="none" strike="noStrike" dirty="0">
                <a:solidFill>
                  <a:srgbClr val="000000"/>
                </a:solidFill>
                <a:effectLst/>
                <a:latin typeface="Proxima Nova" panose="02000506030000020004" pitchFamily="50" charset="0"/>
              </a:rPr>
              <a:t>Teacher notes:</a:t>
            </a:r>
            <a:endParaRPr lang="en-US" sz="4000" b="0" dirty="0">
              <a:effectLst/>
              <a:latin typeface="Proxima Nova" panose="02000506030000020004" pitchFamily="50" charset="0"/>
            </a:endParaRPr>
          </a:p>
          <a:p>
            <a:pPr rtl="0">
              <a:spcBef>
                <a:spcPts val="0"/>
              </a:spcBef>
              <a:spcAft>
                <a:spcPts val="0"/>
              </a:spcAft>
            </a:pPr>
            <a:r>
              <a:rPr lang="en-US" sz="1800" b="0" i="0" u="none" strike="noStrike" dirty="0">
                <a:solidFill>
                  <a:srgbClr val="000000"/>
                </a:solidFill>
                <a:effectLst/>
                <a:latin typeface="Proxima Nova" panose="02000506030000020004" pitchFamily="50" charset="0"/>
              </a:rPr>
              <a:t>Remind the students that this has been a diagnostic activity. That is, it aims to collect information on where students are in this present moment, so that future classroom activities can be tailored to what they need.</a:t>
            </a:r>
            <a:endParaRPr lang="en-US" sz="4000" b="0" dirty="0">
              <a:effectLst/>
              <a:latin typeface="Proxima Nova" panose="02000506030000020004" pitchFamily="50" charset="0"/>
            </a:endParaRPr>
          </a:p>
          <a:p>
            <a:pPr rtl="0">
              <a:spcBef>
                <a:spcPts val="0"/>
              </a:spcBef>
              <a:spcAft>
                <a:spcPts val="0"/>
              </a:spcAft>
            </a:pPr>
            <a:br>
              <a:rPr lang="en-US" sz="4000" b="0" dirty="0">
                <a:effectLst/>
                <a:latin typeface="Proxima Nova" panose="02000506030000020004" pitchFamily="50" charset="0"/>
              </a:rPr>
            </a:br>
            <a:r>
              <a:rPr lang="en-US" sz="1800" b="0" i="0" u="none" strike="noStrike" dirty="0">
                <a:solidFill>
                  <a:srgbClr val="000000"/>
                </a:solidFill>
                <a:effectLst/>
                <a:latin typeface="Proxima Nova" panose="02000506030000020004" pitchFamily="50" charset="0"/>
              </a:rPr>
              <a:t>Some students may be feeling uncomfortable, worried or overwhelmed about their school transition. It is very important that this is captured – through the booklet, through overhearing peer discussions, or through teacher observation – so that the teacher and school can be made aware of any student difficulties, and can act on strategies to help (what is standard protocol for referring mental health concerns in your school – teacher, counsellor, etc.?) </a:t>
            </a:r>
            <a:r>
              <a:rPr lang="en-US" sz="1800" b="1" i="0" u="none" strike="noStrike" dirty="0">
                <a:solidFill>
                  <a:srgbClr val="000000"/>
                </a:solidFill>
                <a:effectLst/>
                <a:latin typeface="Proxima Nova" panose="02000506030000020004" pitchFamily="50" charset="0"/>
              </a:rPr>
              <a:t>The activity on the back page is designed to help capture this. When collecting the booklets, have a quick look at the back page to see if any students need immediate help.</a:t>
            </a:r>
            <a:endParaRPr lang="en-US" sz="4000" b="0" dirty="0">
              <a:effectLst/>
              <a:latin typeface="Proxima Nova" panose="02000506030000020004" pitchFamily="50" charset="0"/>
            </a:endParaRPr>
          </a:p>
          <a:p>
            <a:pPr rtl="0">
              <a:spcBef>
                <a:spcPts val="0"/>
              </a:spcBef>
              <a:spcAft>
                <a:spcPts val="0"/>
              </a:spcAft>
            </a:pPr>
            <a:br>
              <a:rPr lang="en-US" sz="4000" b="0" dirty="0">
                <a:effectLst/>
                <a:latin typeface="Proxima Nova" panose="02000506030000020004" pitchFamily="50" charset="0"/>
              </a:rPr>
            </a:br>
            <a:r>
              <a:rPr lang="en-US" sz="1800" b="0" i="0" u="none" strike="noStrike" dirty="0">
                <a:solidFill>
                  <a:srgbClr val="000000"/>
                </a:solidFill>
                <a:effectLst/>
                <a:latin typeface="Proxima Nova" panose="02000506030000020004" pitchFamily="50" charset="0"/>
              </a:rPr>
              <a:t>Once you have collected the booklets from your students, see if you can identify any patterns in students’ responses. Is there anything that stands out as a common concern? Often, these can be used as future lesson topics for the whole class. Then, how will students be enabled to address their own individual concerns?</a:t>
            </a:r>
            <a:endParaRPr lang="en-US" sz="4000" b="0" dirty="0">
              <a:effectLst/>
              <a:latin typeface="Proxima Nova" panose="02000506030000020004" pitchFamily="50" charset="0"/>
            </a:endParaRPr>
          </a:p>
        </p:txBody>
      </p:sp>
      <p:sp>
        <p:nvSpPr>
          <p:cNvPr id="4" name="Slide Number Placeholder 3"/>
          <p:cNvSpPr>
            <a:spLocks noGrp="1"/>
          </p:cNvSpPr>
          <p:nvPr>
            <p:ph type="sldNum" sz="quarter" idx="5"/>
          </p:nvPr>
        </p:nvSpPr>
        <p:spPr/>
        <p:txBody>
          <a:bodyPr/>
          <a:lstStyle/>
          <a:p>
            <a:fld id="{4FA2D575-3B5B-49EA-A02B-BF14F9D32708}" type="slidenum">
              <a:rPr lang="en-AU" smtClean="0"/>
              <a:t>8</a:t>
            </a:fld>
            <a:endParaRPr lang="en-AU"/>
          </a:p>
        </p:txBody>
      </p:sp>
    </p:spTree>
    <p:extLst>
      <p:ext uri="{BB962C8B-B14F-4D97-AF65-F5344CB8AC3E}">
        <p14:creationId xmlns:p14="http://schemas.microsoft.com/office/powerpoint/2010/main" val="914707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EF876-E50E-4751-9E6C-A5A7222C23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07A9D7E-8C1E-4E2A-B286-EC0CBDBDD4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22CBD04-72E3-4506-987A-6E36223B193F}"/>
              </a:ext>
            </a:extLst>
          </p:cNvPr>
          <p:cNvSpPr>
            <a:spLocks noGrp="1"/>
          </p:cNvSpPr>
          <p:nvPr>
            <p:ph type="dt" sz="half" idx="10"/>
          </p:nvPr>
        </p:nvSpPr>
        <p:spPr/>
        <p:txBody>
          <a:bodyPr/>
          <a:lstStyle/>
          <a:p>
            <a:fld id="{0FB57753-FCA6-4CA6-A709-8669D9D5B6E1}" type="datetimeFigureOut">
              <a:rPr lang="en-AU" smtClean="0"/>
              <a:t>25/10/2022</a:t>
            </a:fld>
            <a:endParaRPr lang="en-AU"/>
          </a:p>
        </p:txBody>
      </p:sp>
      <p:sp>
        <p:nvSpPr>
          <p:cNvPr id="5" name="Footer Placeholder 4">
            <a:extLst>
              <a:ext uri="{FF2B5EF4-FFF2-40B4-BE49-F238E27FC236}">
                <a16:creationId xmlns:a16="http://schemas.microsoft.com/office/drawing/2014/main" id="{9F35B6B5-7303-4C8C-B2DD-4A4E1A4961C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94B7E94-057E-4186-B825-031899360DF6}"/>
              </a:ext>
            </a:extLst>
          </p:cNvPr>
          <p:cNvSpPr>
            <a:spLocks noGrp="1"/>
          </p:cNvSpPr>
          <p:nvPr>
            <p:ph type="sldNum" sz="quarter" idx="12"/>
          </p:nvPr>
        </p:nvSpPr>
        <p:spPr/>
        <p:txBody>
          <a:bodyPr/>
          <a:lstStyle/>
          <a:p>
            <a:fld id="{2153DFF4-9F2B-4875-A6A2-2073096AD7E6}" type="slidenum">
              <a:rPr lang="en-AU" smtClean="0"/>
              <a:t>‹#›</a:t>
            </a:fld>
            <a:endParaRPr lang="en-AU"/>
          </a:p>
        </p:txBody>
      </p:sp>
    </p:spTree>
    <p:extLst>
      <p:ext uri="{BB962C8B-B14F-4D97-AF65-F5344CB8AC3E}">
        <p14:creationId xmlns:p14="http://schemas.microsoft.com/office/powerpoint/2010/main" val="470998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0BB1-9B59-4E62-991D-9A6A916723D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124741B-C4C1-4E2D-AD89-F172645C2E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66332F7-AF6F-42AB-A823-6208F77EAD36}"/>
              </a:ext>
            </a:extLst>
          </p:cNvPr>
          <p:cNvSpPr>
            <a:spLocks noGrp="1"/>
          </p:cNvSpPr>
          <p:nvPr>
            <p:ph type="dt" sz="half" idx="10"/>
          </p:nvPr>
        </p:nvSpPr>
        <p:spPr/>
        <p:txBody>
          <a:bodyPr/>
          <a:lstStyle/>
          <a:p>
            <a:fld id="{0FB57753-FCA6-4CA6-A709-8669D9D5B6E1}" type="datetimeFigureOut">
              <a:rPr lang="en-AU" smtClean="0"/>
              <a:t>25/10/2022</a:t>
            </a:fld>
            <a:endParaRPr lang="en-AU"/>
          </a:p>
        </p:txBody>
      </p:sp>
      <p:sp>
        <p:nvSpPr>
          <p:cNvPr id="5" name="Footer Placeholder 4">
            <a:extLst>
              <a:ext uri="{FF2B5EF4-FFF2-40B4-BE49-F238E27FC236}">
                <a16:creationId xmlns:a16="http://schemas.microsoft.com/office/drawing/2014/main" id="{2ED4A7D7-AA76-4EA4-804C-E8DD4F6FDDF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745A527-EB3A-472D-B3DC-AF5D287837E0}"/>
              </a:ext>
            </a:extLst>
          </p:cNvPr>
          <p:cNvSpPr>
            <a:spLocks noGrp="1"/>
          </p:cNvSpPr>
          <p:nvPr>
            <p:ph type="sldNum" sz="quarter" idx="12"/>
          </p:nvPr>
        </p:nvSpPr>
        <p:spPr/>
        <p:txBody>
          <a:bodyPr/>
          <a:lstStyle/>
          <a:p>
            <a:fld id="{2153DFF4-9F2B-4875-A6A2-2073096AD7E6}" type="slidenum">
              <a:rPr lang="en-AU" smtClean="0"/>
              <a:t>‹#›</a:t>
            </a:fld>
            <a:endParaRPr lang="en-AU"/>
          </a:p>
        </p:txBody>
      </p:sp>
    </p:spTree>
    <p:extLst>
      <p:ext uri="{BB962C8B-B14F-4D97-AF65-F5344CB8AC3E}">
        <p14:creationId xmlns:p14="http://schemas.microsoft.com/office/powerpoint/2010/main" val="397518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F26143-4560-4C6E-BCFA-C3B0B17288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5147883-71D8-42A8-A6DE-9ADEC8B7C2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60FD035-ACE4-43DE-A885-32A057CBA6B8}"/>
              </a:ext>
            </a:extLst>
          </p:cNvPr>
          <p:cNvSpPr>
            <a:spLocks noGrp="1"/>
          </p:cNvSpPr>
          <p:nvPr>
            <p:ph type="dt" sz="half" idx="10"/>
          </p:nvPr>
        </p:nvSpPr>
        <p:spPr/>
        <p:txBody>
          <a:bodyPr/>
          <a:lstStyle/>
          <a:p>
            <a:fld id="{0FB57753-FCA6-4CA6-A709-8669D9D5B6E1}" type="datetimeFigureOut">
              <a:rPr lang="en-AU" smtClean="0"/>
              <a:t>25/10/2022</a:t>
            </a:fld>
            <a:endParaRPr lang="en-AU"/>
          </a:p>
        </p:txBody>
      </p:sp>
      <p:sp>
        <p:nvSpPr>
          <p:cNvPr id="5" name="Footer Placeholder 4">
            <a:extLst>
              <a:ext uri="{FF2B5EF4-FFF2-40B4-BE49-F238E27FC236}">
                <a16:creationId xmlns:a16="http://schemas.microsoft.com/office/drawing/2014/main" id="{DF2CA44B-7BC1-4CCD-A789-DE1CF618575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78F68E2-4993-49D0-BB37-125D222C064C}"/>
              </a:ext>
            </a:extLst>
          </p:cNvPr>
          <p:cNvSpPr>
            <a:spLocks noGrp="1"/>
          </p:cNvSpPr>
          <p:nvPr>
            <p:ph type="sldNum" sz="quarter" idx="12"/>
          </p:nvPr>
        </p:nvSpPr>
        <p:spPr/>
        <p:txBody>
          <a:bodyPr/>
          <a:lstStyle/>
          <a:p>
            <a:fld id="{2153DFF4-9F2B-4875-A6A2-2073096AD7E6}" type="slidenum">
              <a:rPr lang="en-AU" smtClean="0"/>
              <a:t>‹#›</a:t>
            </a:fld>
            <a:endParaRPr lang="en-AU"/>
          </a:p>
        </p:txBody>
      </p:sp>
    </p:spTree>
    <p:extLst>
      <p:ext uri="{BB962C8B-B14F-4D97-AF65-F5344CB8AC3E}">
        <p14:creationId xmlns:p14="http://schemas.microsoft.com/office/powerpoint/2010/main" val="325932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3E89B-D334-4D17-96E5-667A5B91AC5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4990DAB-BD3B-4927-9DA5-B5F0C8C01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8D45A9-C855-4504-9E6B-4B0ED3FDBD76}"/>
              </a:ext>
            </a:extLst>
          </p:cNvPr>
          <p:cNvSpPr>
            <a:spLocks noGrp="1"/>
          </p:cNvSpPr>
          <p:nvPr>
            <p:ph type="dt" sz="half" idx="10"/>
          </p:nvPr>
        </p:nvSpPr>
        <p:spPr/>
        <p:txBody>
          <a:bodyPr/>
          <a:lstStyle/>
          <a:p>
            <a:fld id="{0FB57753-FCA6-4CA6-A709-8669D9D5B6E1}" type="datetimeFigureOut">
              <a:rPr lang="en-AU" smtClean="0"/>
              <a:t>25/10/2022</a:t>
            </a:fld>
            <a:endParaRPr lang="en-AU"/>
          </a:p>
        </p:txBody>
      </p:sp>
      <p:sp>
        <p:nvSpPr>
          <p:cNvPr id="5" name="Footer Placeholder 4">
            <a:extLst>
              <a:ext uri="{FF2B5EF4-FFF2-40B4-BE49-F238E27FC236}">
                <a16:creationId xmlns:a16="http://schemas.microsoft.com/office/drawing/2014/main" id="{640ABE83-1E7C-47D3-9324-2584E3D68D6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AA2E73-3177-41FD-AD80-0A6AF2503085}"/>
              </a:ext>
            </a:extLst>
          </p:cNvPr>
          <p:cNvSpPr>
            <a:spLocks noGrp="1"/>
          </p:cNvSpPr>
          <p:nvPr>
            <p:ph type="sldNum" sz="quarter" idx="12"/>
          </p:nvPr>
        </p:nvSpPr>
        <p:spPr/>
        <p:txBody>
          <a:bodyPr/>
          <a:lstStyle/>
          <a:p>
            <a:fld id="{2153DFF4-9F2B-4875-A6A2-2073096AD7E6}" type="slidenum">
              <a:rPr lang="en-AU" smtClean="0"/>
              <a:t>‹#›</a:t>
            </a:fld>
            <a:endParaRPr lang="en-AU"/>
          </a:p>
        </p:txBody>
      </p:sp>
    </p:spTree>
    <p:extLst>
      <p:ext uri="{BB962C8B-B14F-4D97-AF65-F5344CB8AC3E}">
        <p14:creationId xmlns:p14="http://schemas.microsoft.com/office/powerpoint/2010/main" val="4125312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903-A446-4343-8943-7E8FE08C8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4F23355-2326-4CA1-ACBE-26E25A4673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FCEC46-CBB9-4A8B-B158-C975302EC5B4}"/>
              </a:ext>
            </a:extLst>
          </p:cNvPr>
          <p:cNvSpPr>
            <a:spLocks noGrp="1"/>
          </p:cNvSpPr>
          <p:nvPr>
            <p:ph type="dt" sz="half" idx="10"/>
          </p:nvPr>
        </p:nvSpPr>
        <p:spPr/>
        <p:txBody>
          <a:bodyPr/>
          <a:lstStyle/>
          <a:p>
            <a:fld id="{0FB57753-FCA6-4CA6-A709-8669D9D5B6E1}" type="datetimeFigureOut">
              <a:rPr lang="en-AU" smtClean="0"/>
              <a:t>25/10/2022</a:t>
            </a:fld>
            <a:endParaRPr lang="en-AU"/>
          </a:p>
        </p:txBody>
      </p:sp>
      <p:sp>
        <p:nvSpPr>
          <p:cNvPr id="5" name="Footer Placeholder 4">
            <a:extLst>
              <a:ext uri="{FF2B5EF4-FFF2-40B4-BE49-F238E27FC236}">
                <a16:creationId xmlns:a16="http://schemas.microsoft.com/office/drawing/2014/main" id="{3AA507E5-9BA0-4CC7-8161-B2BF1269C46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8288451-1586-4BFF-81A1-E8F938366D95}"/>
              </a:ext>
            </a:extLst>
          </p:cNvPr>
          <p:cNvSpPr>
            <a:spLocks noGrp="1"/>
          </p:cNvSpPr>
          <p:nvPr>
            <p:ph type="sldNum" sz="quarter" idx="12"/>
          </p:nvPr>
        </p:nvSpPr>
        <p:spPr/>
        <p:txBody>
          <a:bodyPr/>
          <a:lstStyle/>
          <a:p>
            <a:fld id="{2153DFF4-9F2B-4875-A6A2-2073096AD7E6}" type="slidenum">
              <a:rPr lang="en-AU" smtClean="0"/>
              <a:t>‹#›</a:t>
            </a:fld>
            <a:endParaRPr lang="en-AU"/>
          </a:p>
        </p:txBody>
      </p:sp>
    </p:spTree>
    <p:extLst>
      <p:ext uri="{BB962C8B-B14F-4D97-AF65-F5344CB8AC3E}">
        <p14:creationId xmlns:p14="http://schemas.microsoft.com/office/powerpoint/2010/main" val="3056135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9974-3EF3-41A6-B23B-47E3213DD33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01A5369-2C30-415A-8421-4AF4CB112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CCB5008-5E87-461C-A6D8-714B351BDB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8A59B53-FE99-48FD-A52F-5C05419D2568}"/>
              </a:ext>
            </a:extLst>
          </p:cNvPr>
          <p:cNvSpPr>
            <a:spLocks noGrp="1"/>
          </p:cNvSpPr>
          <p:nvPr>
            <p:ph type="dt" sz="half" idx="10"/>
          </p:nvPr>
        </p:nvSpPr>
        <p:spPr/>
        <p:txBody>
          <a:bodyPr/>
          <a:lstStyle/>
          <a:p>
            <a:fld id="{0FB57753-FCA6-4CA6-A709-8669D9D5B6E1}" type="datetimeFigureOut">
              <a:rPr lang="en-AU" smtClean="0"/>
              <a:t>25/10/2022</a:t>
            </a:fld>
            <a:endParaRPr lang="en-AU"/>
          </a:p>
        </p:txBody>
      </p:sp>
      <p:sp>
        <p:nvSpPr>
          <p:cNvPr id="6" name="Footer Placeholder 5">
            <a:extLst>
              <a:ext uri="{FF2B5EF4-FFF2-40B4-BE49-F238E27FC236}">
                <a16:creationId xmlns:a16="http://schemas.microsoft.com/office/drawing/2014/main" id="{1B95E057-8669-4336-A0F2-9867D5051F0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39F61A6-D51F-48E5-A600-1667A17D97EC}"/>
              </a:ext>
            </a:extLst>
          </p:cNvPr>
          <p:cNvSpPr>
            <a:spLocks noGrp="1"/>
          </p:cNvSpPr>
          <p:nvPr>
            <p:ph type="sldNum" sz="quarter" idx="12"/>
          </p:nvPr>
        </p:nvSpPr>
        <p:spPr/>
        <p:txBody>
          <a:bodyPr/>
          <a:lstStyle/>
          <a:p>
            <a:fld id="{2153DFF4-9F2B-4875-A6A2-2073096AD7E6}" type="slidenum">
              <a:rPr lang="en-AU" smtClean="0"/>
              <a:t>‹#›</a:t>
            </a:fld>
            <a:endParaRPr lang="en-AU"/>
          </a:p>
        </p:txBody>
      </p:sp>
    </p:spTree>
    <p:extLst>
      <p:ext uri="{BB962C8B-B14F-4D97-AF65-F5344CB8AC3E}">
        <p14:creationId xmlns:p14="http://schemas.microsoft.com/office/powerpoint/2010/main" val="267327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0AC8-5CD3-4852-9C49-816A90229C5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BED1EFE-45EE-4EAA-9BBD-FBFBFBA259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542E94-80EC-4322-93B4-712753940C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69C170F-D90F-4375-90FE-96B927F7B8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BB625C-38CF-43FE-AA12-73D95AB27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439DF04-8ECD-434A-A778-E397380C7CD1}"/>
              </a:ext>
            </a:extLst>
          </p:cNvPr>
          <p:cNvSpPr>
            <a:spLocks noGrp="1"/>
          </p:cNvSpPr>
          <p:nvPr>
            <p:ph type="dt" sz="half" idx="10"/>
          </p:nvPr>
        </p:nvSpPr>
        <p:spPr/>
        <p:txBody>
          <a:bodyPr/>
          <a:lstStyle/>
          <a:p>
            <a:fld id="{0FB57753-FCA6-4CA6-A709-8669D9D5B6E1}" type="datetimeFigureOut">
              <a:rPr lang="en-AU" smtClean="0"/>
              <a:t>25/10/2022</a:t>
            </a:fld>
            <a:endParaRPr lang="en-AU"/>
          </a:p>
        </p:txBody>
      </p:sp>
      <p:sp>
        <p:nvSpPr>
          <p:cNvPr id="8" name="Footer Placeholder 7">
            <a:extLst>
              <a:ext uri="{FF2B5EF4-FFF2-40B4-BE49-F238E27FC236}">
                <a16:creationId xmlns:a16="http://schemas.microsoft.com/office/drawing/2014/main" id="{D8FA81BC-6D88-4C3F-AFB8-AE7317E308F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37D2166-1764-4AC6-92B6-2D46FEE73121}"/>
              </a:ext>
            </a:extLst>
          </p:cNvPr>
          <p:cNvSpPr>
            <a:spLocks noGrp="1"/>
          </p:cNvSpPr>
          <p:nvPr>
            <p:ph type="sldNum" sz="quarter" idx="12"/>
          </p:nvPr>
        </p:nvSpPr>
        <p:spPr/>
        <p:txBody>
          <a:bodyPr/>
          <a:lstStyle/>
          <a:p>
            <a:fld id="{2153DFF4-9F2B-4875-A6A2-2073096AD7E6}" type="slidenum">
              <a:rPr lang="en-AU" smtClean="0"/>
              <a:t>‹#›</a:t>
            </a:fld>
            <a:endParaRPr lang="en-AU"/>
          </a:p>
        </p:txBody>
      </p:sp>
    </p:spTree>
    <p:extLst>
      <p:ext uri="{BB962C8B-B14F-4D97-AF65-F5344CB8AC3E}">
        <p14:creationId xmlns:p14="http://schemas.microsoft.com/office/powerpoint/2010/main" val="1834029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B0DE-AFD2-4D24-8F7A-7B60936811D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AA907D8-2B3C-46A4-A7BB-5A037A6FCB3A}"/>
              </a:ext>
            </a:extLst>
          </p:cNvPr>
          <p:cNvSpPr>
            <a:spLocks noGrp="1"/>
          </p:cNvSpPr>
          <p:nvPr>
            <p:ph type="dt" sz="half" idx="10"/>
          </p:nvPr>
        </p:nvSpPr>
        <p:spPr/>
        <p:txBody>
          <a:bodyPr/>
          <a:lstStyle/>
          <a:p>
            <a:fld id="{0FB57753-FCA6-4CA6-A709-8669D9D5B6E1}" type="datetimeFigureOut">
              <a:rPr lang="en-AU" smtClean="0"/>
              <a:t>25/10/2022</a:t>
            </a:fld>
            <a:endParaRPr lang="en-AU"/>
          </a:p>
        </p:txBody>
      </p:sp>
      <p:sp>
        <p:nvSpPr>
          <p:cNvPr id="4" name="Footer Placeholder 3">
            <a:extLst>
              <a:ext uri="{FF2B5EF4-FFF2-40B4-BE49-F238E27FC236}">
                <a16:creationId xmlns:a16="http://schemas.microsoft.com/office/drawing/2014/main" id="{D116F451-6802-4906-AE7D-FEAF1690ABE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1464CEA-934A-4DC3-B0A4-E22E32BBBC22}"/>
              </a:ext>
            </a:extLst>
          </p:cNvPr>
          <p:cNvSpPr>
            <a:spLocks noGrp="1"/>
          </p:cNvSpPr>
          <p:nvPr>
            <p:ph type="sldNum" sz="quarter" idx="12"/>
          </p:nvPr>
        </p:nvSpPr>
        <p:spPr/>
        <p:txBody>
          <a:bodyPr/>
          <a:lstStyle/>
          <a:p>
            <a:fld id="{2153DFF4-9F2B-4875-A6A2-2073096AD7E6}" type="slidenum">
              <a:rPr lang="en-AU" smtClean="0"/>
              <a:t>‹#›</a:t>
            </a:fld>
            <a:endParaRPr lang="en-AU"/>
          </a:p>
        </p:txBody>
      </p:sp>
    </p:spTree>
    <p:extLst>
      <p:ext uri="{BB962C8B-B14F-4D97-AF65-F5344CB8AC3E}">
        <p14:creationId xmlns:p14="http://schemas.microsoft.com/office/powerpoint/2010/main" val="612850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CE3E7-8FF4-4C4F-9E7A-894365357FA3}"/>
              </a:ext>
            </a:extLst>
          </p:cNvPr>
          <p:cNvSpPr>
            <a:spLocks noGrp="1"/>
          </p:cNvSpPr>
          <p:nvPr>
            <p:ph type="dt" sz="half" idx="10"/>
          </p:nvPr>
        </p:nvSpPr>
        <p:spPr/>
        <p:txBody>
          <a:bodyPr/>
          <a:lstStyle/>
          <a:p>
            <a:fld id="{0FB57753-FCA6-4CA6-A709-8669D9D5B6E1}" type="datetimeFigureOut">
              <a:rPr lang="en-AU" smtClean="0"/>
              <a:t>25/10/2022</a:t>
            </a:fld>
            <a:endParaRPr lang="en-AU"/>
          </a:p>
        </p:txBody>
      </p:sp>
      <p:sp>
        <p:nvSpPr>
          <p:cNvPr id="3" name="Footer Placeholder 2">
            <a:extLst>
              <a:ext uri="{FF2B5EF4-FFF2-40B4-BE49-F238E27FC236}">
                <a16:creationId xmlns:a16="http://schemas.microsoft.com/office/drawing/2014/main" id="{3D1F6579-46D5-48E2-A8D8-B9DC6FC52E9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1E10D9D-C1E8-44AA-8E86-81BCE8777D7E}"/>
              </a:ext>
            </a:extLst>
          </p:cNvPr>
          <p:cNvSpPr>
            <a:spLocks noGrp="1"/>
          </p:cNvSpPr>
          <p:nvPr>
            <p:ph type="sldNum" sz="quarter" idx="12"/>
          </p:nvPr>
        </p:nvSpPr>
        <p:spPr/>
        <p:txBody>
          <a:bodyPr/>
          <a:lstStyle/>
          <a:p>
            <a:fld id="{2153DFF4-9F2B-4875-A6A2-2073096AD7E6}" type="slidenum">
              <a:rPr lang="en-AU" smtClean="0"/>
              <a:t>‹#›</a:t>
            </a:fld>
            <a:endParaRPr lang="en-AU"/>
          </a:p>
        </p:txBody>
      </p:sp>
    </p:spTree>
    <p:extLst>
      <p:ext uri="{BB962C8B-B14F-4D97-AF65-F5344CB8AC3E}">
        <p14:creationId xmlns:p14="http://schemas.microsoft.com/office/powerpoint/2010/main" val="302785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0C8B-B7A5-4C53-ADD3-A76D15238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FD70F5-692C-4F85-851C-D8BB45EAB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06BBD4B-9DFA-4702-B54E-800C7FC58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F95DF-C387-4392-9681-DB4898BDE127}"/>
              </a:ext>
            </a:extLst>
          </p:cNvPr>
          <p:cNvSpPr>
            <a:spLocks noGrp="1"/>
          </p:cNvSpPr>
          <p:nvPr>
            <p:ph type="dt" sz="half" idx="10"/>
          </p:nvPr>
        </p:nvSpPr>
        <p:spPr/>
        <p:txBody>
          <a:bodyPr/>
          <a:lstStyle/>
          <a:p>
            <a:fld id="{0FB57753-FCA6-4CA6-A709-8669D9D5B6E1}" type="datetimeFigureOut">
              <a:rPr lang="en-AU" smtClean="0"/>
              <a:t>25/10/2022</a:t>
            </a:fld>
            <a:endParaRPr lang="en-AU"/>
          </a:p>
        </p:txBody>
      </p:sp>
      <p:sp>
        <p:nvSpPr>
          <p:cNvPr id="6" name="Footer Placeholder 5">
            <a:extLst>
              <a:ext uri="{FF2B5EF4-FFF2-40B4-BE49-F238E27FC236}">
                <a16:creationId xmlns:a16="http://schemas.microsoft.com/office/drawing/2014/main" id="{76E687EE-E457-49B4-8C0B-A12C856A2B6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EB1C157-41B5-432B-B6AC-CB863B6825E7}"/>
              </a:ext>
            </a:extLst>
          </p:cNvPr>
          <p:cNvSpPr>
            <a:spLocks noGrp="1"/>
          </p:cNvSpPr>
          <p:nvPr>
            <p:ph type="sldNum" sz="quarter" idx="12"/>
          </p:nvPr>
        </p:nvSpPr>
        <p:spPr/>
        <p:txBody>
          <a:bodyPr/>
          <a:lstStyle/>
          <a:p>
            <a:fld id="{2153DFF4-9F2B-4875-A6A2-2073096AD7E6}" type="slidenum">
              <a:rPr lang="en-AU" smtClean="0"/>
              <a:t>‹#›</a:t>
            </a:fld>
            <a:endParaRPr lang="en-AU"/>
          </a:p>
        </p:txBody>
      </p:sp>
    </p:spTree>
    <p:extLst>
      <p:ext uri="{BB962C8B-B14F-4D97-AF65-F5344CB8AC3E}">
        <p14:creationId xmlns:p14="http://schemas.microsoft.com/office/powerpoint/2010/main" val="1440644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AF569-43D3-4521-A790-C7FAD3A1A6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43CA5CB-7E54-4D8C-AFDE-7D7C9D428D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CF98263-35C3-47B4-BB63-1094AA60B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0E1F44-3379-41FD-A3BD-2C1275E1454C}"/>
              </a:ext>
            </a:extLst>
          </p:cNvPr>
          <p:cNvSpPr>
            <a:spLocks noGrp="1"/>
          </p:cNvSpPr>
          <p:nvPr>
            <p:ph type="dt" sz="half" idx="10"/>
          </p:nvPr>
        </p:nvSpPr>
        <p:spPr/>
        <p:txBody>
          <a:bodyPr/>
          <a:lstStyle/>
          <a:p>
            <a:fld id="{0FB57753-FCA6-4CA6-A709-8669D9D5B6E1}" type="datetimeFigureOut">
              <a:rPr lang="en-AU" smtClean="0"/>
              <a:t>25/10/2022</a:t>
            </a:fld>
            <a:endParaRPr lang="en-AU"/>
          </a:p>
        </p:txBody>
      </p:sp>
      <p:sp>
        <p:nvSpPr>
          <p:cNvPr id="6" name="Footer Placeholder 5">
            <a:extLst>
              <a:ext uri="{FF2B5EF4-FFF2-40B4-BE49-F238E27FC236}">
                <a16:creationId xmlns:a16="http://schemas.microsoft.com/office/drawing/2014/main" id="{3522AF25-311B-4759-B064-4D13ED937DB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14D7ACA-3846-408F-82EE-0AB79D1BEC52}"/>
              </a:ext>
            </a:extLst>
          </p:cNvPr>
          <p:cNvSpPr>
            <a:spLocks noGrp="1"/>
          </p:cNvSpPr>
          <p:nvPr>
            <p:ph type="sldNum" sz="quarter" idx="12"/>
          </p:nvPr>
        </p:nvSpPr>
        <p:spPr/>
        <p:txBody>
          <a:bodyPr/>
          <a:lstStyle/>
          <a:p>
            <a:fld id="{2153DFF4-9F2B-4875-A6A2-2073096AD7E6}" type="slidenum">
              <a:rPr lang="en-AU" smtClean="0"/>
              <a:t>‹#›</a:t>
            </a:fld>
            <a:endParaRPr lang="en-AU"/>
          </a:p>
        </p:txBody>
      </p:sp>
    </p:spTree>
    <p:extLst>
      <p:ext uri="{BB962C8B-B14F-4D97-AF65-F5344CB8AC3E}">
        <p14:creationId xmlns:p14="http://schemas.microsoft.com/office/powerpoint/2010/main" val="4121776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43609-CE12-484D-BD60-7ABB8C4D12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6006695-EDBE-417F-9C74-8ABAB9443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ADC5AF1-6EE0-4A7F-A3CF-77A5200D62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57753-FCA6-4CA6-A709-8669D9D5B6E1}" type="datetimeFigureOut">
              <a:rPr lang="en-AU" smtClean="0"/>
              <a:t>25/10/2022</a:t>
            </a:fld>
            <a:endParaRPr lang="en-AU"/>
          </a:p>
        </p:txBody>
      </p:sp>
      <p:sp>
        <p:nvSpPr>
          <p:cNvPr id="5" name="Footer Placeholder 4">
            <a:extLst>
              <a:ext uri="{FF2B5EF4-FFF2-40B4-BE49-F238E27FC236}">
                <a16:creationId xmlns:a16="http://schemas.microsoft.com/office/drawing/2014/main" id="{CEC28AD2-A2AF-43BA-A54E-13C4F4D066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3B4D100-8F34-4C9F-93F7-197A1FD01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3DFF4-9F2B-4875-A6A2-2073096AD7E6}" type="slidenum">
              <a:rPr lang="en-AU" smtClean="0"/>
              <a:t>‹#›</a:t>
            </a:fld>
            <a:endParaRPr lang="en-AU"/>
          </a:p>
        </p:txBody>
      </p:sp>
    </p:spTree>
    <p:extLst>
      <p:ext uri="{BB962C8B-B14F-4D97-AF65-F5344CB8AC3E}">
        <p14:creationId xmlns:p14="http://schemas.microsoft.com/office/powerpoint/2010/main" val="72513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F7693-ACE9-4D7A-8A44-403F983ABA96}"/>
              </a:ext>
            </a:extLst>
          </p:cNvPr>
          <p:cNvSpPr>
            <a:spLocks noGrp="1"/>
          </p:cNvSpPr>
          <p:nvPr>
            <p:ph type="ctrTitle"/>
          </p:nvPr>
        </p:nvSpPr>
        <p:spPr>
          <a:xfrm>
            <a:off x="1524000" y="2847973"/>
            <a:ext cx="9144000" cy="661989"/>
          </a:xfrm>
        </p:spPr>
        <p:txBody>
          <a:bodyPr>
            <a:noAutofit/>
          </a:bodyPr>
          <a:lstStyle/>
          <a:p>
            <a:pPr algn="l"/>
            <a:r>
              <a:rPr lang="en-AU" sz="3600" b="1" dirty="0">
                <a:solidFill>
                  <a:srgbClr val="4572B5"/>
                </a:solidFill>
                <a:latin typeface="Proxima Nova" panose="02000506030000020004" pitchFamily="50" charset="0"/>
              </a:rPr>
              <a:t>Activity 1</a:t>
            </a:r>
          </a:p>
        </p:txBody>
      </p:sp>
      <p:sp>
        <p:nvSpPr>
          <p:cNvPr id="3" name="Subtitle 2">
            <a:extLst>
              <a:ext uri="{FF2B5EF4-FFF2-40B4-BE49-F238E27FC236}">
                <a16:creationId xmlns:a16="http://schemas.microsoft.com/office/drawing/2014/main" id="{F0FF8741-FC99-4351-BCE9-5602EE2D3087}"/>
              </a:ext>
            </a:extLst>
          </p:cNvPr>
          <p:cNvSpPr>
            <a:spLocks noGrp="1"/>
          </p:cNvSpPr>
          <p:nvPr>
            <p:ph type="subTitle" idx="1"/>
          </p:nvPr>
        </p:nvSpPr>
        <p:spPr>
          <a:xfrm>
            <a:off x="1524000" y="3602038"/>
            <a:ext cx="9144000" cy="2434868"/>
          </a:xfrm>
        </p:spPr>
        <p:txBody>
          <a:bodyPr>
            <a:noAutofit/>
          </a:bodyPr>
          <a:lstStyle/>
          <a:p>
            <a:pPr rtl="0">
              <a:spcBef>
                <a:spcPts val="0"/>
              </a:spcBef>
              <a:spcAft>
                <a:spcPts val="0"/>
              </a:spcAft>
            </a:pPr>
            <a:r>
              <a:rPr lang="en-US" sz="2000" b="0" i="0" u="none" strike="noStrike" dirty="0">
                <a:solidFill>
                  <a:srgbClr val="000000"/>
                </a:solidFill>
                <a:effectLst/>
                <a:latin typeface="Proxima Nova" panose="02000506030000020004" pitchFamily="50" charset="0"/>
              </a:rPr>
              <a:t>Booklet = your ideas and opinions</a:t>
            </a:r>
            <a:endParaRPr lang="en-US" sz="2000" b="0" dirty="0">
              <a:effectLst/>
              <a:latin typeface="Proxima Nova" panose="02000506030000020004" pitchFamily="50" charset="0"/>
            </a:endParaRPr>
          </a:p>
          <a:p>
            <a:pPr rtl="0" fontAlgn="base">
              <a:spcBef>
                <a:spcPts val="750"/>
              </a:spcBef>
              <a:spcAft>
                <a:spcPts val="0"/>
              </a:spcAft>
              <a:buFont typeface="Arial" panose="020B0604020202020204" pitchFamily="34" charset="0"/>
              <a:buChar char="•"/>
            </a:pPr>
            <a:r>
              <a:rPr lang="en-US" sz="2000" b="0" i="0" u="none" strike="noStrike" dirty="0">
                <a:solidFill>
                  <a:srgbClr val="000000"/>
                </a:solidFill>
                <a:effectLst/>
                <a:latin typeface="Proxima Nova" panose="02000506030000020004" pitchFamily="50" charset="0"/>
              </a:rPr>
              <a:t>     Draw</a:t>
            </a:r>
          </a:p>
          <a:p>
            <a:pPr rtl="0" fontAlgn="base">
              <a:spcBef>
                <a:spcPts val="750"/>
              </a:spcBef>
              <a:spcAft>
                <a:spcPts val="0"/>
              </a:spcAft>
            </a:pPr>
            <a:endParaRPr lang="en-US" sz="2000" b="0" i="0" u="none" strike="noStrike" dirty="0">
              <a:solidFill>
                <a:srgbClr val="000000"/>
              </a:solidFill>
              <a:effectLst/>
              <a:latin typeface="Proxima Nova" panose="02000506030000020004" pitchFamily="50" charset="0"/>
            </a:endParaRPr>
          </a:p>
          <a:p>
            <a:pPr rtl="0" fontAlgn="base">
              <a:spcBef>
                <a:spcPts val="750"/>
              </a:spcBef>
              <a:spcAft>
                <a:spcPts val="0"/>
              </a:spcAft>
              <a:buFont typeface="Arial" panose="020B0604020202020204" pitchFamily="34" charset="0"/>
              <a:buChar char="•"/>
            </a:pPr>
            <a:r>
              <a:rPr lang="en-US" sz="2000" b="0" i="0" u="none" strike="noStrike" dirty="0">
                <a:solidFill>
                  <a:srgbClr val="000000"/>
                </a:solidFill>
                <a:effectLst/>
                <a:latin typeface="Proxima Nova" panose="02000506030000020004" pitchFamily="50" charset="0"/>
              </a:rPr>
              <a:t>     Write</a:t>
            </a:r>
          </a:p>
          <a:p>
            <a:pPr rtl="0" fontAlgn="base">
              <a:spcBef>
                <a:spcPts val="750"/>
              </a:spcBef>
              <a:spcAft>
                <a:spcPts val="0"/>
              </a:spcAft>
            </a:pPr>
            <a:endParaRPr lang="en-US" sz="2000" b="0" i="0" u="none" strike="noStrike" dirty="0">
              <a:solidFill>
                <a:srgbClr val="000000"/>
              </a:solidFill>
              <a:effectLst/>
              <a:latin typeface="Proxima Nova" panose="02000506030000020004" pitchFamily="50" charset="0"/>
            </a:endParaRPr>
          </a:p>
          <a:p>
            <a:pPr rtl="0" fontAlgn="base">
              <a:spcBef>
                <a:spcPts val="750"/>
              </a:spcBef>
              <a:spcAft>
                <a:spcPts val="0"/>
              </a:spcAft>
              <a:buFont typeface="Arial" panose="020B0604020202020204" pitchFamily="34" charset="0"/>
              <a:buChar char="•"/>
            </a:pPr>
            <a:r>
              <a:rPr lang="en-US" sz="2000" b="0" i="0" u="none" strike="noStrike" dirty="0">
                <a:solidFill>
                  <a:srgbClr val="000000"/>
                </a:solidFill>
                <a:effectLst/>
                <a:latin typeface="Proxima Nova" panose="02000506030000020004" pitchFamily="50" charset="0"/>
              </a:rPr>
              <a:t>     Speak</a:t>
            </a:r>
          </a:p>
          <a:p>
            <a:pPr rtl="0">
              <a:spcBef>
                <a:spcPts val="750"/>
              </a:spcBef>
              <a:spcAft>
                <a:spcPts val="0"/>
              </a:spcAft>
            </a:pPr>
            <a:br>
              <a:rPr lang="en-US" sz="2000" b="0" dirty="0">
                <a:effectLst/>
                <a:latin typeface="Proxima Nova" panose="02000506030000020004" pitchFamily="50" charset="0"/>
              </a:rPr>
            </a:br>
            <a:r>
              <a:rPr lang="en-US" sz="2000" b="0" i="0" u="none" strike="noStrike" dirty="0">
                <a:solidFill>
                  <a:srgbClr val="000000"/>
                </a:solidFill>
                <a:effectLst/>
                <a:latin typeface="Proxima Nova" panose="02000506030000020004" pitchFamily="50" charset="0"/>
              </a:rPr>
              <a:t>Activity 1</a:t>
            </a:r>
            <a:endParaRPr lang="en-US" sz="2000" b="0" dirty="0">
              <a:effectLst/>
              <a:latin typeface="Proxima Nova" panose="02000506030000020004" pitchFamily="50" charset="0"/>
            </a:endParaRPr>
          </a:p>
          <a:p>
            <a:pPr rtl="0" fontAlgn="base">
              <a:spcBef>
                <a:spcPts val="750"/>
              </a:spcBef>
              <a:spcAft>
                <a:spcPts val="0"/>
              </a:spcAft>
              <a:buFont typeface="Arial" panose="020B0604020202020204" pitchFamily="34" charset="0"/>
              <a:buChar char="•"/>
            </a:pPr>
            <a:r>
              <a:rPr lang="en-US" sz="2000" b="0" i="0" u="none" strike="noStrike" dirty="0">
                <a:solidFill>
                  <a:srgbClr val="000000"/>
                </a:solidFill>
                <a:effectLst/>
                <a:latin typeface="Proxima Nova" panose="02000506030000020004" pitchFamily="50" charset="0"/>
              </a:rPr>
              <a:t>     Have you done any transition activities recently?</a:t>
            </a:r>
          </a:p>
          <a:p>
            <a:endParaRPr lang="en-AU" sz="2000" dirty="0"/>
          </a:p>
        </p:txBody>
      </p:sp>
      <p:pic>
        <p:nvPicPr>
          <p:cNvPr id="5" name="Picture 4" descr="Text&#10;&#10;Description automatically generated">
            <a:extLst>
              <a:ext uri="{FF2B5EF4-FFF2-40B4-BE49-F238E27FC236}">
                <a16:creationId xmlns:a16="http://schemas.microsoft.com/office/drawing/2014/main" id="{F89E8E1B-0260-40AC-88C5-F50AF9594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13337" cy="2847975"/>
          </a:xfrm>
          <a:prstGeom prst="rect">
            <a:avLst/>
          </a:prstGeom>
        </p:spPr>
      </p:pic>
      <p:sp>
        <p:nvSpPr>
          <p:cNvPr id="9" name="TextBox 8">
            <a:extLst>
              <a:ext uri="{FF2B5EF4-FFF2-40B4-BE49-F238E27FC236}">
                <a16:creationId xmlns:a16="http://schemas.microsoft.com/office/drawing/2014/main" id="{697E85D4-B289-4492-9145-A9D101C1AEC8}"/>
              </a:ext>
            </a:extLst>
          </p:cNvPr>
          <p:cNvSpPr txBox="1"/>
          <p:nvPr/>
        </p:nvSpPr>
        <p:spPr>
          <a:xfrm>
            <a:off x="5436073" y="2657193"/>
            <a:ext cx="6431280" cy="861774"/>
          </a:xfrm>
          <a:prstGeom prst="rect">
            <a:avLst/>
          </a:prstGeom>
          <a:noFill/>
        </p:spPr>
        <p:txBody>
          <a:bodyPr wrap="square" rtlCol="0">
            <a:spAutoFit/>
          </a:bodyPr>
          <a:lstStyle/>
          <a:p>
            <a:pPr algn="r"/>
            <a:r>
              <a:rPr lang="en-AU" sz="5000" dirty="0">
                <a:solidFill>
                  <a:srgbClr val="4572B5"/>
                </a:solidFill>
                <a:latin typeface="Youthink" panose="02000600000000000000" pitchFamily="2" charset="0"/>
                <a:ea typeface="Youthink" panose="02000600000000000000" pitchFamily="2" charset="0"/>
              </a:rPr>
              <a:t>Transition activity</a:t>
            </a:r>
          </a:p>
        </p:txBody>
      </p:sp>
    </p:spTree>
    <p:extLst>
      <p:ext uri="{BB962C8B-B14F-4D97-AF65-F5344CB8AC3E}">
        <p14:creationId xmlns:p14="http://schemas.microsoft.com/office/powerpoint/2010/main" val="2172268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51F920-31F2-4988-AF8A-C0896AC7D9EB}"/>
              </a:ext>
            </a:extLst>
          </p:cNvPr>
          <p:cNvSpPr txBox="1">
            <a:spLocks/>
          </p:cNvSpPr>
          <p:nvPr/>
        </p:nvSpPr>
        <p:spPr>
          <a:xfrm>
            <a:off x="1333500" y="590548"/>
            <a:ext cx="9144000" cy="66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rgbClr val="4572B5"/>
                </a:solidFill>
                <a:latin typeface="Proxima Nova" panose="02000506030000020004" pitchFamily="50" charset="0"/>
              </a:rPr>
              <a:t>Activity 2</a:t>
            </a:r>
          </a:p>
        </p:txBody>
      </p:sp>
      <p:sp>
        <p:nvSpPr>
          <p:cNvPr id="8" name="TextBox 7">
            <a:extLst>
              <a:ext uri="{FF2B5EF4-FFF2-40B4-BE49-F238E27FC236}">
                <a16:creationId xmlns:a16="http://schemas.microsoft.com/office/drawing/2014/main" id="{88050E09-F5DD-4874-B0B7-2F8340A94BB1}"/>
              </a:ext>
            </a:extLst>
          </p:cNvPr>
          <p:cNvSpPr txBox="1"/>
          <p:nvPr/>
        </p:nvSpPr>
        <p:spPr>
          <a:xfrm>
            <a:off x="1334278" y="1502229"/>
            <a:ext cx="9153330" cy="707886"/>
          </a:xfrm>
          <a:prstGeom prst="rect">
            <a:avLst/>
          </a:prstGeom>
          <a:noFill/>
        </p:spPr>
        <p:txBody>
          <a:bodyPr wrap="square" rtlCol="0">
            <a:spAutoFit/>
          </a:bodyPr>
          <a:lstStyle/>
          <a:p>
            <a:r>
              <a:rPr lang="en-US" sz="2000" b="0" i="0" u="none" strike="noStrike" dirty="0">
                <a:solidFill>
                  <a:srgbClr val="000000"/>
                </a:solidFill>
                <a:effectLst/>
                <a:latin typeface="Proxima Nova" panose="02000506030000020004" pitchFamily="50" charset="0"/>
              </a:rPr>
              <a:t>Choose one or more characters that represents how you feel about your school transition.</a:t>
            </a:r>
            <a:endParaRPr lang="en-AU" sz="2000" dirty="0">
              <a:latin typeface="Proxima Nova" panose="02000506030000020004" pitchFamily="50" charset="0"/>
            </a:endParaRPr>
          </a:p>
        </p:txBody>
      </p:sp>
      <p:sp>
        <p:nvSpPr>
          <p:cNvPr id="9" name="TextBox 8">
            <a:extLst>
              <a:ext uri="{FF2B5EF4-FFF2-40B4-BE49-F238E27FC236}">
                <a16:creationId xmlns:a16="http://schemas.microsoft.com/office/drawing/2014/main" id="{5746193A-D2DB-4340-9A29-8F353AF76D92}"/>
              </a:ext>
            </a:extLst>
          </p:cNvPr>
          <p:cNvSpPr txBox="1"/>
          <p:nvPr/>
        </p:nvSpPr>
        <p:spPr>
          <a:xfrm>
            <a:off x="1337399" y="4813349"/>
            <a:ext cx="9153330" cy="369332"/>
          </a:xfrm>
          <a:prstGeom prst="rect">
            <a:avLst/>
          </a:prstGeom>
          <a:noFill/>
        </p:spPr>
        <p:txBody>
          <a:bodyPr wrap="square" rtlCol="0">
            <a:spAutoFit/>
          </a:bodyPr>
          <a:lstStyle/>
          <a:p>
            <a:pPr algn="ctr"/>
            <a:r>
              <a:rPr lang="en-US" dirty="0"/>
              <a:t>Briefly label your chosen character/s.  What makes you feel that way? </a:t>
            </a:r>
            <a:endParaRPr lang="en-AU" dirty="0"/>
          </a:p>
        </p:txBody>
      </p:sp>
      <p:sp>
        <p:nvSpPr>
          <p:cNvPr id="12" name="TextBox 11">
            <a:extLst>
              <a:ext uri="{FF2B5EF4-FFF2-40B4-BE49-F238E27FC236}">
                <a16:creationId xmlns:a16="http://schemas.microsoft.com/office/drawing/2014/main" id="{65CC0AF5-6FB2-4C39-88A5-4779C6D2B98A}"/>
              </a:ext>
            </a:extLst>
          </p:cNvPr>
          <p:cNvSpPr txBox="1"/>
          <p:nvPr/>
        </p:nvSpPr>
        <p:spPr>
          <a:xfrm>
            <a:off x="5425440" y="477520"/>
            <a:ext cx="6431280" cy="861774"/>
          </a:xfrm>
          <a:prstGeom prst="rect">
            <a:avLst/>
          </a:prstGeom>
          <a:noFill/>
        </p:spPr>
        <p:txBody>
          <a:bodyPr wrap="square" rtlCol="0">
            <a:spAutoFit/>
          </a:bodyPr>
          <a:lstStyle/>
          <a:p>
            <a:pPr algn="r"/>
            <a:r>
              <a:rPr lang="en-AU" sz="5000" dirty="0">
                <a:solidFill>
                  <a:srgbClr val="4572B5"/>
                </a:solidFill>
                <a:latin typeface="Youthink" panose="02000600000000000000" pitchFamily="2" charset="0"/>
                <a:ea typeface="Youthink" panose="02000600000000000000" pitchFamily="2" charset="0"/>
              </a:rPr>
              <a:t>How do you feel?</a:t>
            </a:r>
          </a:p>
        </p:txBody>
      </p:sp>
      <p:pic>
        <p:nvPicPr>
          <p:cNvPr id="10" name="Graphic 9">
            <a:extLst>
              <a:ext uri="{FF2B5EF4-FFF2-40B4-BE49-F238E27FC236}">
                <a16:creationId xmlns:a16="http://schemas.microsoft.com/office/drawing/2014/main" id="{AFC34E90-5C30-42CA-A916-472E9C58E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0" y="5252721"/>
            <a:ext cx="12245405" cy="1605280"/>
          </a:xfrm>
          <a:prstGeom prst="rect">
            <a:avLst/>
          </a:prstGeom>
        </p:spPr>
      </p:pic>
      <p:pic>
        <p:nvPicPr>
          <p:cNvPr id="11" name="Picture 10" descr="Logo, company name&#10;&#10;Description automatically generated">
            <a:extLst>
              <a:ext uri="{FF2B5EF4-FFF2-40B4-BE49-F238E27FC236}">
                <a16:creationId xmlns:a16="http://schemas.microsoft.com/office/drawing/2014/main" id="{0CAC15EC-1FD1-46C4-8318-ACCF0A91D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5977986"/>
            <a:ext cx="1450340" cy="703790"/>
          </a:xfrm>
          <a:prstGeom prst="rect">
            <a:avLst/>
          </a:prstGeom>
        </p:spPr>
      </p:pic>
      <p:pic>
        <p:nvPicPr>
          <p:cNvPr id="3" name="Picture 2" descr="Logo&#10;&#10;Description automatically generated">
            <a:extLst>
              <a:ext uri="{FF2B5EF4-FFF2-40B4-BE49-F238E27FC236}">
                <a16:creationId xmlns:a16="http://schemas.microsoft.com/office/drawing/2014/main" id="{FB618583-5C00-1F0A-6159-9159922ED38F}"/>
              </a:ext>
            </a:extLst>
          </p:cNvPr>
          <p:cNvPicPr>
            <a:picLocks noChangeAspect="1"/>
          </p:cNvPicPr>
          <p:nvPr/>
        </p:nvPicPr>
        <p:blipFill rotWithShape="1">
          <a:blip r:embed="rId6">
            <a:extLst>
              <a:ext uri="{28A0092B-C50C-407E-A947-70E740481C1C}">
                <a14:useLocalDpi xmlns:a14="http://schemas.microsoft.com/office/drawing/2010/main" val="0"/>
              </a:ext>
            </a:extLst>
          </a:blip>
          <a:srcRect b="24501"/>
          <a:stretch/>
        </p:blipFill>
        <p:spPr>
          <a:xfrm>
            <a:off x="7046494" y="2032046"/>
            <a:ext cx="1668899" cy="1260000"/>
          </a:xfrm>
          <a:prstGeom prst="rect">
            <a:avLst/>
          </a:prstGeom>
        </p:spPr>
      </p:pic>
      <p:pic>
        <p:nvPicPr>
          <p:cNvPr id="5" name="Picture 4" descr="Logo&#10;&#10;Description automatically generated">
            <a:extLst>
              <a:ext uri="{FF2B5EF4-FFF2-40B4-BE49-F238E27FC236}">
                <a16:creationId xmlns:a16="http://schemas.microsoft.com/office/drawing/2014/main" id="{63492DA8-642F-3D45-CCCC-D1C38C3FCFA3}"/>
              </a:ext>
            </a:extLst>
          </p:cNvPr>
          <p:cNvPicPr>
            <a:picLocks noChangeAspect="1"/>
          </p:cNvPicPr>
          <p:nvPr/>
        </p:nvPicPr>
        <p:blipFill rotWithShape="1">
          <a:blip r:embed="rId7">
            <a:extLst>
              <a:ext uri="{28A0092B-C50C-407E-A947-70E740481C1C}">
                <a14:useLocalDpi xmlns:a14="http://schemas.microsoft.com/office/drawing/2010/main" val="0"/>
              </a:ext>
            </a:extLst>
          </a:blip>
          <a:srcRect b="23407"/>
          <a:stretch/>
        </p:blipFill>
        <p:spPr>
          <a:xfrm>
            <a:off x="5461854" y="2006096"/>
            <a:ext cx="1645067" cy="1260000"/>
          </a:xfrm>
          <a:prstGeom prst="rect">
            <a:avLst/>
          </a:prstGeom>
        </p:spPr>
      </p:pic>
      <p:pic>
        <p:nvPicPr>
          <p:cNvPr id="13" name="Picture 12" descr="Logo&#10;&#10;Description automatically generated">
            <a:extLst>
              <a:ext uri="{FF2B5EF4-FFF2-40B4-BE49-F238E27FC236}">
                <a16:creationId xmlns:a16="http://schemas.microsoft.com/office/drawing/2014/main" id="{FEB10865-AEED-9030-D444-5FB364C6DE30}"/>
              </a:ext>
            </a:extLst>
          </p:cNvPr>
          <p:cNvPicPr>
            <a:picLocks noChangeAspect="1"/>
          </p:cNvPicPr>
          <p:nvPr/>
        </p:nvPicPr>
        <p:blipFill rotWithShape="1">
          <a:blip r:embed="rId8">
            <a:extLst>
              <a:ext uri="{28A0092B-C50C-407E-A947-70E740481C1C}">
                <a14:useLocalDpi xmlns:a14="http://schemas.microsoft.com/office/drawing/2010/main" val="0"/>
              </a:ext>
            </a:extLst>
          </a:blip>
          <a:srcRect b="24501"/>
          <a:stretch/>
        </p:blipFill>
        <p:spPr>
          <a:xfrm>
            <a:off x="3876041" y="1985346"/>
            <a:ext cx="1668899" cy="1260000"/>
          </a:xfrm>
          <a:prstGeom prst="rect">
            <a:avLst/>
          </a:prstGeom>
        </p:spPr>
      </p:pic>
      <p:pic>
        <p:nvPicPr>
          <p:cNvPr id="17" name="Picture 16" descr="A picture containing text, vector graphics, light&#10;&#10;Description automatically generated">
            <a:extLst>
              <a:ext uri="{FF2B5EF4-FFF2-40B4-BE49-F238E27FC236}">
                <a16:creationId xmlns:a16="http://schemas.microsoft.com/office/drawing/2014/main" id="{45ADE458-C3D7-D20C-B9F5-7556E38D5BB9}"/>
              </a:ext>
            </a:extLst>
          </p:cNvPr>
          <p:cNvPicPr>
            <a:picLocks noChangeAspect="1"/>
          </p:cNvPicPr>
          <p:nvPr/>
        </p:nvPicPr>
        <p:blipFill rotWithShape="1">
          <a:blip r:embed="rId9">
            <a:extLst>
              <a:ext uri="{28A0092B-C50C-407E-A947-70E740481C1C}">
                <a14:useLocalDpi xmlns:a14="http://schemas.microsoft.com/office/drawing/2010/main" val="0"/>
              </a:ext>
            </a:extLst>
          </a:blip>
          <a:srcRect b="24501"/>
          <a:stretch/>
        </p:blipFill>
        <p:spPr>
          <a:xfrm>
            <a:off x="3876041" y="3361843"/>
            <a:ext cx="1668899" cy="1260000"/>
          </a:xfrm>
          <a:prstGeom prst="rect">
            <a:avLst/>
          </a:prstGeom>
        </p:spPr>
      </p:pic>
      <p:pic>
        <p:nvPicPr>
          <p:cNvPr id="19" name="Picture 18" descr="Logo&#10;&#10;Description automatically generated">
            <a:extLst>
              <a:ext uri="{FF2B5EF4-FFF2-40B4-BE49-F238E27FC236}">
                <a16:creationId xmlns:a16="http://schemas.microsoft.com/office/drawing/2014/main" id="{5A798681-84FB-6BA0-7142-29B3B3C9AFEA}"/>
              </a:ext>
            </a:extLst>
          </p:cNvPr>
          <p:cNvPicPr>
            <a:picLocks noChangeAspect="1"/>
          </p:cNvPicPr>
          <p:nvPr/>
        </p:nvPicPr>
        <p:blipFill rotWithShape="1">
          <a:blip r:embed="rId10">
            <a:extLst>
              <a:ext uri="{28A0092B-C50C-407E-A947-70E740481C1C}">
                <a14:useLocalDpi xmlns:a14="http://schemas.microsoft.com/office/drawing/2010/main" val="0"/>
              </a:ext>
            </a:extLst>
          </a:blip>
          <a:srcRect b="24429"/>
          <a:stretch/>
        </p:blipFill>
        <p:spPr>
          <a:xfrm>
            <a:off x="5515426" y="3399348"/>
            <a:ext cx="1667299" cy="1260000"/>
          </a:xfrm>
          <a:prstGeom prst="rect">
            <a:avLst/>
          </a:prstGeom>
        </p:spPr>
      </p:pic>
      <p:pic>
        <p:nvPicPr>
          <p:cNvPr id="21" name="Picture 20" descr="Logo&#10;&#10;Description automatically generated">
            <a:extLst>
              <a:ext uri="{FF2B5EF4-FFF2-40B4-BE49-F238E27FC236}">
                <a16:creationId xmlns:a16="http://schemas.microsoft.com/office/drawing/2014/main" id="{783B8CA7-D397-FF72-03DB-7B45570EF30A}"/>
              </a:ext>
            </a:extLst>
          </p:cNvPr>
          <p:cNvPicPr>
            <a:picLocks noChangeAspect="1"/>
          </p:cNvPicPr>
          <p:nvPr/>
        </p:nvPicPr>
        <p:blipFill rotWithShape="1">
          <a:blip r:embed="rId11">
            <a:extLst>
              <a:ext uri="{28A0092B-C50C-407E-A947-70E740481C1C}">
                <a14:useLocalDpi xmlns:a14="http://schemas.microsoft.com/office/drawing/2010/main" val="0"/>
              </a:ext>
            </a:extLst>
          </a:blip>
          <a:srcRect b="25481"/>
          <a:stretch/>
        </p:blipFill>
        <p:spPr>
          <a:xfrm>
            <a:off x="2254703" y="1980803"/>
            <a:ext cx="1690855" cy="1260000"/>
          </a:xfrm>
          <a:prstGeom prst="rect">
            <a:avLst/>
          </a:prstGeom>
        </p:spPr>
      </p:pic>
      <p:pic>
        <p:nvPicPr>
          <p:cNvPr id="23" name="Picture 22" descr="Logo&#10;&#10;Description automatically generated">
            <a:extLst>
              <a:ext uri="{FF2B5EF4-FFF2-40B4-BE49-F238E27FC236}">
                <a16:creationId xmlns:a16="http://schemas.microsoft.com/office/drawing/2014/main" id="{FDFFD3EB-CF14-DD84-208C-8D93CD727326}"/>
              </a:ext>
            </a:extLst>
          </p:cNvPr>
          <p:cNvPicPr>
            <a:picLocks noChangeAspect="1"/>
          </p:cNvPicPr>
          <p:nvPr/>
        </p:nvPicPr>
        <p:blipFill rotWithShape="1">
          <a:blip r:embed="rId12">
            <a:extLst>
              <a:ext uri="{28A0092B-C50C-407E-A947-70E740481C1C}">
                <a14:useLocalDpi xmlns:a14="http://schemas.microsoft.com/office/drawing/2010/main" val="0"/>
              </a:ext>
            </a:extLst>
          </a:blip>
          <a:srcRect b="23407"/>
          <a:stretch/>
        </p:blipFill>
        <p:spPr>
          <a:xfrm>
            <a:off x="2192573" y="3373088"/>
            <a:ext cx="1645067" cy="1260000"/>
          </a:xfrm>
          <a:prstGeom prst="rect">
            <a:avLst/>
          </a:prstGeom>
        </p:spPr>
      </p:pic>
      <p:pic>
        <p:nvPicPr>
          <p:cNvPr id="25" name="Picture 24" descr="Logo&#10;&#10;Description automatically generated with low confidence">
            <a:extLst>
              <a:ext uri="{FF2B5EF4-FFF2-40B4-BE49-F238E27FC236}">
                <a16:creationId xmlns:a16="http://schemas.microsoft.com/office/drawing/2014/main" id="{6B091284-5BD6-4C81-7F59-334F1F060E32}"/>
              </a:ext>
            </a:extLst>
          </p:cNvPr>
          <p:cNvPicPr>
            <a:picLocks noChangeAspect="1"/>
          </p:cNvPicPr>
          <p:nvPr/>
        </p:nvPicPr>
        <p:blipFill rotWithShape="1">
          <a:blip r:embed="rId13">
            <a:extLst>
              <a:ext uri="{28A0092B-C50C-407E-A947-70E740481C1C}">
                <a14:useLocalDpi xmlns:a14="http://schemas.microsoft.com/office/drawing/2010/main" val="0"/>
              </a:ext>
            </a:extLst>
          </a:blip>
          <a:srcRect b="23407"/>
          <a:stretch/>
        </p:blipFill>
        <p:spPr>
          <a:xfrm>
            <a:off x="7110966" y="3348369"/>
            <a:ext cx="1645067" cy="1260000"/>
          </a:xfrm>
          <a:prstGeom prst="rect">
            <a:avLst/>
          </a:prstGeom>
        </p:spPr>
      </p:pic>
    </p:spTree>
    <p:extLst>
      <p:ext uri="{BB962C8B-B14F-4D97-AF65-F5344CB8AC3E}">
        <p14:creationId xmlns:p14="http://schemas.microsoft.com/office/powerpoint/2010/main" val="4262676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51F920-31F2-4988-AF8A-C0896AC7D9EB}"/>
              </a:ext>
            </a:extLst>
          </p:cNvPr>
          <p:cNvSpPr txBox="1">
            <a:spLocks/>
          </p:cNvSpPr>
          <p:nvPr/>
        </p:nvSpPr>
        <p:spPr>
          <a:xfrm>
            <a:off x="1333500" y="590548"/>
            <a:ext cx="9144000" cy="66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rgbClr val="4572B5"/>
                </a:solidFill>
                <a:latin typeface="Proxima Nova" panose="02000506030000020004" pitchFamily="50" charset="0"/>
              </a:rPr>
              <a:t>Activity 2 </a:t>
            </a:r>
            <a:r>
              <a:rPr lang="en-AU" sz="1400" b="1" dirty="0">
                <a:solidFill>
                  <a:srgbClr val="4572B5"/>
                </a:solidFill>
                <a:latin typeface="Proxima Nova" panose="02000506030000020004" pitchFamily="50" charset="0"/>
              </a:rPr>
              <a:t>cont’d…</a:t>
            </a:r>
          </a:p>
        </p:txBody>
      </p:sp>
      <p:sp>
        <p:nvSpPr>
          <p:cNvPr id="8" name="TextBox 7">
            <a:extLst>
              <a:ext uri="{FF2B5EF4-FFF2-40B4-BE49-F238E27FC236}">
                <a16:creationId xmlns:a16="http://schemas.microsoft.com/office/drawing/2014/main" id="{88050E09-F5DD-4874-B0B7-2F8340A94BB1}"/>
              </a:ext>
            </a:extLst>
          </p:cNvPr>
          <p:cNvSpPr txBox="1"/>
          <p:nvPr/>
        </p:nvSpPr>
        <p:spPr>
          <a:xfrm>
            <a:off x="1334278" y="1502229"/>
            <a:ext cx="9153330" cy="2051844"/>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Proxima Nova" panose="02000506030000020004" pitchFamily="50" charset="0"/>
              </a:rPr>
              <a:t>     What other things impact school transition? </a:t>
            </a:r>
          </a:p>
          <a:p>
            <a:pPr rtl="0" fontAlgn="base">
              <a:spcBef>
                <a:spcPts val="750"/>
              </a:spcBef>
              <a:spcAft>
                <a:spcPts val="0"/>
              </a:spcAft>
              <a:buFont typeface="Arial" panose="020B0604020202020204" pitchFamily="34" charset="0"/>
              <a:buChar char="•"/>
            </a:pPr>
            <a:r>
              <a:rPr lang="en-US" sz="1800" b="0" i="0" u="none" strike="noStrike" dirty="0">
                <a:solidFill>
                  <a:srgbClr val="000000"/>
                </a:solidFill>
                <a:effectLst/>
                <a:latin typeface="Proxima Nova" panose="02000506030000020004" pitchFamily="50" charset="0"/>
              </a:rPr>
              <a:t>     What else is going on in your world? </a:t>
            </a:r>
          </a:p>
          <a:p>
            <a:pPr rtl="0">
              <a:spcBef>
                <a:spcPts val="750"/>
              </a:spcBef>
              <a:spcAft>
                <a:spcPts val="0"/>
              </a:spcAft>
            </a:pPr>
            <a:br>
              <a:rPr lang="en-US" sz="2000" b="0" dirty="0">
                <a:effectLst/>
                <a:latin typeface="Proxima Nova" panose="02000506030000020004" pitchFamily="50" charset="0"/>
              </a:rPr>
            </a:br>
            <a:r>
              <a:rPr lang="en-US" sz="1800" b="0" i="0" u="none" strike="noStrike" dirty="0">
                <a:solidFill>
                  <a:srgbClr val="000000"/>
                </a:solidFill>
                <a:effectLst/>
                <a:latin typeface="Proxima Nova" panose="02000506030000020004" pitchFamily="50" charset="0"/>
              </a:rPr>
              <a:t>Draw/label these around </a:t>
            </a:r>
            <a:r>
              <a:rPr lang="en-US" dirty="0">
                <a:solidFill>
                  <a:srgbClr val="000000"/>
                </a:solidFill>
                <a:latin typeface="Proxima Nova" panose="02000506030000020004" pitchFamily="50" charset="0"/>
              </a:rPr>
              <a:t>an emoji </a:t>
            </a:r>
            <a:r>
              <a:rPr lang="en-US" sz="1800" b="0" i="0" u="none" strike="noStrike" dirty="0">
                <a:solidFill>
                  <a:srgbClr val="000000"/>
                </a:solidFill>
                <a:effectLst/>
                <a:latin typeface="Proxima Nova" panose="02000506030000020004" pitchFamily="50" charset="0"/>
              </a:rPr>
              <a:t>of yourself.</a:t>
            </a:r>
            <a:endParaRPr lang="en-US" sz="2000" b="0" dirty="0">
              <a:effectLst/>
              <a:latin typeface="Proxima Nova" panose="02000506030000020004" pitchFamily="50" charset="0"/>
            </a:endParaRPr>
          </a:p>
          <a:p>
            <a:br>
              <a:rPr lang="en-US" sz="2000" dirty="0">
                <a:latin typeface="Proxima Nova" panose="02000506030000020004" pitchFamily="50" charset="0"/>
              </a:rPr>
            </a:br>
            <a:endParaRPr lang="en-AU" sz="2000" dirty="0">
              <a:latin typeface="Proxima Nova" panose="02000506030000020004" pitchFamily="50" charset="0"/>
            </a:endParaRPr>
          </a:p>
        </p:txBody>
      </p:sp>
      <p:pic>
        <p:nvPicPr>
          <p:cNvPr id="4" name="Picture 3" descr="A person in a wheelchair&#10;&#10;Description automatically generated with medium confidence">
            <a:extLst>
              <a:ext uri="{FF2B5EF4-FFF2-40B4-BE49-F238E27FC236}">
                <a16:creationId xmlns:a16="http://schemas.microsoft.com/office/drawing/2014/main" id="{C5AF6C53-7B1D-4B96-987A-62C582EE9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330" y="1572873"/>
            <a:ext cx="3280499" cy="3962400"/>
          </a:xfrm>
          <a:prstGeom prst="rect">
            <a:avLst/>
          </a:prstGeom>
        </p:spPr>
      </p:pic>
      <p:pic>
        <p:nvPicPr>
          <p:cNvPr id="3" name="Picture 2" descr="Shape&#10;&#10;Description automatically generated">
            <a:extLst>
              <a:ext uri="{FF2B5EF4-FFF2-40B4-BE49-F238E27FC236}">
                <a16:creationId xmlns:a16="http://schemas.microsoft.com/office/drawing/2014/main" id="{F0C85FBA-A7BA-420D-83D1-033C6756A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279" y="461664"/>
            <a:ext cx="2255680" cy="1885295"/>
          </a:xfrm>
          <a:prstGeom prst="rect">
            <a:avLst/>
          </a:prstGeom>
        </p:spPr>
      </p:pic>
      <p:sp>
        <p:nvSpPr>
          <p:cNvPr id="15" name="TextBox 14">
            <a:extLst>
              <a:ext uri="{FF2B5EF4-FFF2-40B4-BE49-F238E27FC236}">
                <a16:creationId xmlns:a16="http://schemas.microsoft.com/office/drawing/2014/main" id="{00DC4D44-F5A6-4FAC-8041-1EAFD3C8488B}"/>
              </a:ext>
            </a:extLst>
          </p:cNvPr>
          <p:cNvSpPr txBox="1"/>
          <p:nvPr/>
        </p:nvSpPr>
        <p:spPr>
          <a:xfrm>
            <a:off x="7030719" y="789619"/>
            <a:ext cx="2143760" cy="923330"/>
          </a:xfrm>
          <a:prstGeom prst="rect">
            <a:avLst/>
          </a:prstGeom>
          <a:noFill/>
        </p:spPr>
        <p:txBody>
          <a:bodyPr wrap="square" rtlCol="0">
            <a:spAutoFit/>
          </a:bodyPr>
          <a:lstStyle/>
          <a:p>
            <a:r>
              <a:rPr lang="en-AU" b="1" dirty="0">
                <a:solidFill>
                  <a:srgbClr val="4572B5"/>
                </a:solidFill>
                <a:latin typeface="Proxima Nova" panose="02000506030000020004" pitchFamily="50" charset="0"/>
              </a:rPr>
              <a:t>I’m excited and nervous about the next steps.</a:t>
            </a:r>
          </a:p>
        </p:txBody>
      </p:sp>
      <p:pic>
        <p:nvPicPr>
          <p:cNvPr id="10" name="Graphic 9">
            <a:extLst>
              <a:ext uri="{FF2B5EF4-FFF2-40B4-BE49-F238E27FC236}">
                <a16:creationId xmlns:a16="http://schemas.microsoft.com/office/drawing/2014/main" id="{C074FD43-13B2-4920-9F0D-4A45A06AE8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20" y="5252721"/>
            <a:ext cx="12245405" cy="1605280"/>
          </a:xfrm>
          <a:prstGeom prst="rect">
            <a:avLst/>
          </a:prstGeom>
        </p:spPr>
      </p:pic>
      <p:pic>
        <p:nvPicPr>
          <p:cNvPr id="11" name="Picture 10" descr="Logo, company name&#10;&#10;Description automatically generated">
            <a:extLst>
              <a:ext uri="{FF2B5EF4-FFF2-40B4-BE49-F238E27FC236}">
                <a16:creationId xmlns:a16="http://schemas.microsoft.com/office/drawing/2014/main" id="{BF0D3A88-0E43-4325-8DB7-291DFDBB1D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5100" y="5977986"/>
            <a:ext cx="1450340" cy="703790"/>
          </a:xfrm>
          <a:prstGeom prst="rect">
            <a:avLst/>
          </a:prstGeom>
        </p:spPr>
      </p:pic>
    </p:spTree>
    <p:extLst>
      <p:ext uri="{BB962C8B-B14F-4D97-AF65-F5344CB8AC3E}">
        <p14:creationId xmlns:p14="http://schemas.microsoft.com/office/powerpoint/2010/main" val="3703861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51F920-31F2-4988-AF8A-C0896AC7D9EB}"/>
              </a:ext>
            </a:extLst>
          </p:cNvPr>
          <p:cNvSpPr txBox="1">
            <a:spLocks/>
          </p:cNvSpPr>
          <p:nvPr/>
        </p:nvSpPr>
        <p:spPr>
          <a:xfrm>
            <a:off x="1333500" y="590548"/>
            <a:ext cx="9144000" cy="66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rgbClr val="4572B5"/>
                </a:solidFill>
                <a:latin typeface="Proxima Nova" panose="02000506030000020004" pitchFamily="50" charset="0"/>
              </a:rPr>
              <a:t>Activity 2 </a:t>
            </a:r>
            <a:r>
              <a:rPr lang="en-AU" sz="1400" b="1" dirty="0">
                <a:solidFill>
                  <a:srgbClr val="4572B5"/>
                </a:solidFill>
                <a:latin typeface="Proxima Nova" panose="02000506030000020004" pitchFamily="50" charset="0"/>
              </a:rPr>
              <a:t>cont’d…</a:t>
            </a:r>
          </a:p>
        </p:txBody>
      </p:sp>
      <p:sp>
        <p:nvSpPr>
          <p:cNvPr id="6" name="TextBox 5">
            <a:extLst>
              <a:ext uri="{FF2B5EF4-FFF2-40B4-BE49-F238E27FC236}">
                <a16:creationId xmlns:a16="http://schemas.microsoft.com/office/drawing/2014/main" id="{34DC8293-5BE1-4D4A-9AFF-61C3AA08DC34}"/>
              </a:ext>
            </a:extLst>
          </p:cNvPr>
          <p:cNvSpPr txBox="1"/>
          <p:nvPr/>
        </p:nvSpPr>
        <p:spPr>
          <a:xfrm>
            <a:off x="1009039" y="1445973"/>
            <a:ext cx="2080260" cy="369332"/>
          </a:xfrm>
          <a:prstGeom prst="rect">
            <a:avLst/>
          </a:prstGeom>
          <a:noFill/>
        </p:spPr>
        <p:txBody>
          <a:bodyPr wrap="square" rtlCol="0">
            <a:spAutoFit/>
          </a:bodyPr>
          <a:lstStyle/>
          <a:p>
            <a:r>
              <a:rPr lang="en-AU" dirty="0">
                <a:latin typeface="Proxima Nova" panose="02000506030000020004" pitchFamily="50" charset="0"/>
              </a:rPr>
              <a:t>Examples:</a:t>
            </a:r>
          </a:p>
        </p:txBody>
      </p:sp>
      <p:pic>
        <p:nvPicPr>
          <p:cNvPr id="29" name="Graphic 28">
            <a:extLst>
              <a:ext uri="{FF2B5EF4-FFF2-40B4-BE49-F238E27FC236}">
                <a16:creationId xmlns:a16="http://schemas.microsoft.com/office/drawing/2014/main" id="{EB4DA1AC-6A76-4EB3-B826-4A4F8D6B5C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0" y="5252721"/>
            <a:ext cx="12245405" cy="1605280"/>
          </a:xfrm>
          <a:prstGeom prst="rect">
            <a:avLst/>
          </a:prstGeom>
        </p:spPr>
      </p:pic>
      <p:pic>
        <p:nvPicPr>
          <p:cNvPr id="30" name="Picture 29" descr="Logo, company name&#10;&#10;Description automatically generated">
            <a:extLst>
              <a:ext uri="{FF2B5EF4-FFF2-40B4-BE49-F238E27FC236}">
                <a16:creationId xmlns:a16="http://schemas.microsoft.com/office/drawing/2014/main" id="{FB51555F-5A9B-42D8-B7C7-3524F4F2D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5977986"/>
            <a:ext cx="1450340" cy="703790"/>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B27B17D2-6483-49B1-B1BE-DBE6B8A5B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13244">
            <a:off x="552684" y="2242543"/>
            <a:ext cx="4100596" cy="4100596"/>
          </a:xfrm>
          <a:prstGeom prst="rect">
            <a:avLst/>
          </a:prstGeom>
        </p:spPr>
      </p:pic>
      <p:pic>
        <p:nvPicPr>
          <p:cNvPr id="3" name="Picture 2" descr="Shape&#10;&#10;Description automatically generated">
            <a:extLst>
              <a:ext uri="{FF2B5EF4-FFF2-40B4-BE49-F238E27FC236}">
                <a16:creationId xmlns:a16="http://schemas.microsoft.com/office/drawing/2014/main" id="{DE84072B-6C27-4C0B-902F-49D163D8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7661" flipH="1">
            <a:off x="5799113" y="1775408"/>
            <a:ext cx="2080260" cy="1722124"/>
          </a:xfrm>
          <a:prstGeom prst="rect">
            <a:avLst/>
          </a:prstGeom>
        </p:spPr>
      </p:pic>
      <p:pic>
        <p:nvPicPr>
          <p:cNvPr id="31" name="Picture 30" descr="Shape&#10;&#10;Description automatically generated">
            <a:extLst>
              <a:ext uri="{FF2B5EF4-FFF2-40B4-BE49-F238E27FC236}">
                <a16:creationId xmlns:a16="http://schemas.microsoft.com/office/drawing/2014/main" id="{ED62777E-2326-4AAB-927C-15B2AD5994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419426" y="1190795"/>
            <a:ext cx="2080260" cy="1722124"/>
          </a:xfrm>
          <a:prstGeom prst="rect">
            <a:avLst/>
          </a:prstGeom>
        </p:spPr>
      </p:pic>
      <p:sp>
        <p:nvSpPr>
          <p:cNvPr id="15" name="TextBox 14">
            <a:extLst>
              <a:ext uri="{FF2B5EF4-FFF2-40B4-BE49-F238E27FC236}">
                <a16:creationId xmlns:a16="http://schemas.microsoft.com/office/drawing/2014/main" id="{00DC4D44-F5A6-4FAC-8041-1EAFD3C8488B}"/>
              </a:ext>
            </a:extLst>
          </p:cNvPr>
          <p:cNvSpPr txBox="1"/>
          <p:nvPr/>
        </p:nvSpPr>
        <p:spPr>
          <a:xfrm rot="710524">
            <a:off x="5943581" y="2095357"/>
            <a:ext cx="2188226" cy="877163"/>
          </a:xfrm>
          <a:prstGeom prst="rect">
            <a:avLst/>
          </a:prstGeom>
          <a:noFill/>
        </p:spPr>
        <p:txBody>
          <a:bodyPr wrap="square" rtlCol="0">
            <a:spAutoFit/>
          </a:bodyPr>
          <a:lstStyle/>
          <a:p>
            <a:r>
              <a:rPr lang="en-AU" sz="1700" b="1" dirty="0">
                <a:solidFill>
                  <a:srgbClr val="4572B5"/>
                </a:solidFill>
                <a:latin typeface="Proxima Nova" panose="02000506030000020004" pitchFamily="50" charset="0"/>
              </a:rPr>
              <a:t>Is my new school like a different planet?</a:t>
            </a:r>
          </a:p>
        </p:txBody>
      </p:sp>
      <p:sp>
        <p:nvSpPr>
          <p:cNvPr id="17" name="TextBox 16">
            <a:extLst>
              <a:ext uri="{FF2B5EF4-FFF2-40B4-BE49-F238E27FC236}">
                <a16:creationId xmlns:a16="http://schemas.microsoft.com/office/drawing/2014/main" id="{6BE57C18-AB5E-4BBA-9A1B-C258A3FB578C}"/>
              </a:ext>
            </a:extLst>
          </p:cNvPr>
          <p:cNvSpPr txBox="1"/>
          <p:nvPr/>
        </p:nvSpPr>
        <p:spPr>
          <a:xfrm>
            <a:off x="3641587" y="1446946"/>
            <a:ext cx="2143760" cy="877163"/>
          </a:xfrm>
          <a:prstGeom prst="rect">
            <a:avLst/>
          </a:prstGeom>
          <a:noFill/>
        </p:spPr>
        <p:txBody>
          <a:bodyPr wrap="square" rtlCol="0">
            <a:spAutoFit/>
          </a:bodyPr>
          <a:lstStyle/>
          <a:p>
            <a:r>
              <a:rPr lang="en-AU" sz="1700" b="1" dirty="0">
                <a:solidFill>
                  <a:srgbClr val="4572B5"/>
                </a:solidFill>
                <a:latin typeface="Proxima Nova" panose="02000506030000020004" pitchFamily="50" charset="0"/>
              </a:rPr>
              <a:t>I worry I won’t shine in a new environment.</a:t>
            </a:r>
          </a:p>
        </p:txBody>
      </p:sp>
      <p:sp>
        <p:nvSpPr>
          <p:cNvPr id="32" name="TextBox 31">
            <a:extLst>
              <a:ext uri="{FF2B5EF4-FFF2-40B4-BE49-F238E27FC236}">
                <a16:creationId xmlns:a16="http://schemas.microsoft.com/office/drawing/2014/main" id="{CF5E7F26-7179-4F10-9B60-42D46F9E9A86}"/>
              </a:ext>
            </a:extLst>
          </p:cNvPr>
          <p:cNvSpPr txBox="1"/>
          <p:nvPr/>
        </p:nvSpPr>
        <p:spPr>
          <a:xfrm>
            <a:off x="5436073" y="543913"/>
            <a:ext cx="6431280" cy="923330"/>
          </a:xfrm>
          <a:prstGeom prst="rect">
            <a:avLst/>
          </a:prstGeom>
          <a:noFill/>
        </p:spPr>
        <p:txBody>
          <a:bodyPr wrap="square" rtlCol="0">
            <a:spAutoFit/>
          </a:bodyPr>
          <a:lstStyle/>
          <a:p>
            <a:pPr algn="r"/>
            <a:r>
              <a:rPr lang="en-AU" sz="5400" dirty="0">
                <a:solidFill>
                  <a:srgbClr val="4572B5"/>
                </a:solidFill>
                <a:latin typeface="Youthink" panose="02000600000000000000" pitchFamily="2" charset="0"/>
                <a:ea typeface="Youthink" panose="02000600000000000000" pitchFamily="2" charset="0"/>
              </a:rPr>
              <a:t>How do you feel?</a:t>
            </a:r>
          </a:p>
        </p:txBody>
      </p:sp>
      <p:pic>
        <p:nvPicPr>
          <p:cNvPr id="9" name="Picture 8" descr="Shape&#10;&#10;Description automatically generated">
            <a:extLst>
              <a:ext uri="{FF2B5EF4-FFF2-40B4-BE49-F238E27FC236}">
                <a16:creationId xmlns:a16="http://schemas.microsoft.com/office/drawing/2014/main" id="{967C3F3A-70EA-4A6F-ADB1-073091B28F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50537" flipH="1">
            <a:off x="8101097" y="2829598"/>
            <a:ext cx="2210077" cy="1722124"/>
          </a:xfrm>
          <a:prstGeom prst="rect">
            <a:avLst/>
          </a:prstGeom>
        </p:spPr>
      </p:pic>
      <p:sp>
        <p:nvSpPr>
          <p:cNvPr id="34" name="TextBox 33">
            <a:extLst>
              <a:ext uri="{FF2B5EF4-FFF2-40B4-BE49-F238E27FC236}">
                <a16:creationId xmlns:a16="http://schemas.microsoft.com/office/drawing/2014/main" id="{8499601D-D275-465F-A441-C390E26F4A5A}"/>
              </a:ext>
            </a:extLst>
          </p:cNvPr>
          <p:cNvSpPr txBox="1"/>
          <p:nvPr/>
        </p:nvSpPr>
        <p:spPr>
          <a:xfrm rot="1627285">
            <a:off x="8238113" y="3215687"/>
            <a:ext cx="2188226" cy="877163"/>
          </a:xfrm>
          <a:prstGeom prst="rect">
            <a:avLst/>
          </a:prstGeom>
          <a:noFill/>
        </p:spPr>
        <p:txBody>
          <a:bodyPr wrap="square" rtlCol="0">
            <a:spAutoFit/>
          </a:bodyPr>
          <a:lstStyle/>
          <a:p>
            <a:r>
              <a:rPr lang="en-AU" sz="1700" b="1" dirty="0">
                <a:solidFill>
                  <a:srgbClr val="4572B5"/>
                </a:solidFill>
                <a:latin typeface="Proxima Nova" panose="02000506030000020004" pitchFamily="50" charset="0"/>
              </a:rPr>
              <a:t>I don’t know if I’m going to fit in, but </a:t>
            </a:r>
          </a:p>
          <a:p>
            <a:r>
              <a:rPr lang="en-AU" sz="1700" b="1" dirty="0">
                <a:solidFill>
                  <a:srgbClr val="4572B5"/>
                </a:solidFill>
                <a:latin typeface="Proxima Nova" panose="02000506030000020004" pitchFamily="50" charset="0"/>
              </a:rPr>
              <a:t>I think I’ll be fine.</a:t>
            </a:r>
          </a:p>
        </p:txBody>
      </p:sp>
    </p:spTree>
    <p:extLst>
      <p:ext uri="{BB962C8B-B14F-4D97-AF65-F5344CB8AC3E}">
        <p14:creationId xmlns:p14="http://schemas.microsoft.com/office/powerpoint/2010/main" val="73243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51F920-31F2-4988-AF8A-C0896AC7D9EB}"/>
              </a:ext>
            </a:extLst>
          </p:cNvPr>
          <p:cNvSpPr txBox="1">
            <a:spLocks/>
          </p:cNvSpPr>
          <p:nvPr/>
        </p:nvSpPr>
        <p:spPr>
          <a:xfrm>
            <a:off x="1333500" y="590548"/>
            <a:ext cx="9144000" cy="66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rgbClr val="4572B5"/>
                </a:solidFill>
                <a:latin typeface="Proxima Nova" panose="02000506030000020004" pitchFamily="50" charset="0"/>
              </a:rPr>
              <a:t>Activity 2 continued…</a:t>
            </a:r>
          </a:p>
        </p:txBody>
      </p:sp>
      <p:sp>
        <p:nvSpPr>
          <p:cNvPr id="8" name="TextBox 7">
            <a:extLst>
              <a:ext uri="{FF2B5EF4-FFF2-40B4-BE49-F238E27FC236}">
                <a16:creationId xmlns:a16="http://schemas.microsoft.com/office/drawing/2014/main" id="{88050E09-F5DD-4874-B0B7-2F8340A94BB1}"/>
              </a:ext>
            </a:extLst>
          </p:cNvPr>
          <p:cNvSpPr txBox="1"/>
          <p:nvPr/>
        </p:nvSpPr>
        <p:spPr>
          <a:xfrm>
            <a:off x="1333500" y="1502229"/>
            <a:ext cx="9154108" cy="1785104"/>
          </a:xfrm>
          <a:prstGeom prst="rect">
            <a:avLst/>
          </a:prstGeom>
          <a:noFill/>
        </p:spPr>
        <p:txBody>
          <a:bodyPr wrap="square" rtlCol="0">
            <a:spAutoFit/>
          </a:bodyPr>
          <a:lstStyle/>
          <a:p>
            <a:pPr rtl="0" fontAlgn="base">
              <a:spcBef>
                <a:spcPts val="0"/>
              </a:spcBef>
              <a:spcAft>
                <a:spcPts val="0"/>
              </a:spcAft>
            </a:pPr>
            <a:r>
              <a:rPr lang="en-US" sz="1800" b="0" i="0" u="none" strike="noStrike" dirty="0">
                <a:solidFill>
                  <a:srgbClr val="000000"/>
                </a:solidFill>
                <a:effectLst/>
                <a:latin typeface="Proxima Nova" panose="02000506030000020004" pitchFamily="50" charset="0"/>
              </a:rPr>
              <a:t>Share your thoughts</a:t>
            </a:r>
          </a:p>
          <a:p>
            <a:pPr rtl="0" fontAlgn="base">
              <a:spcBef>
                <a:spcPts val="0"/>
              </a:spcBef>
              <a:spcAft>
                <a:spcPts val="0"/>
              </a:spcAft>
            </a:pPr>
            <a:endParaRPr lang="en-US" sz="1800" b="0" i="0" u="none" strike="noStrike" dirty="0">
              <a:solidFill>
                <a:srgbClr val="000000"/>
              </a:solidFill>
              <a:effectLst/>
              <a:latin typeface="Proxima Nova" panose="02000506030000020004" pitchFamily="50" charset="0"/>
            </a:endParaRPr>
          </a:p>
          <a:p>
            <a:pPr rtl="0" fontAlgn="base">
              <a:spcBef>
                <a:spcPts val="750"/>
              </a:spcBef>
              <a:spcAft>
                <a:spcPts val="0"/>
              </a:spcAft>
              <a:buFont typeface="Arial" panose="020B0604020202020204" pitchFamily="34" charset="0"/>
              <a:buChar char="•"/>
            </a:pPr>
            <a:r>
              <a:rPr lang="en-US" sz="1800" i="0" u="none" strike="noStrike" dirty="0">
                <a:solidFill>
                  <a:srgbClr val="000000"/>
                </a:solidFill>
                <a:latin typeface="Proxima Nova" panose="02000506030000020004" pitchFamily="50" charset="0"/>
              </a:rPr>
              <a:t>     </a:t>
            </a:r>
            <a:r>
              <a:rPr lang="en-US" sz="1800" b="0" i="0" u="none" strike="noStrike" dirty="0">
                <a:solidFill>
                  <a:srgbClr val="000000"/>
                </a:solidFill>
                <a:effectLst/>
                <a:latin typeface="Proxima Nova" panose="02000506030000020004" pitchFamily="50" charset="0"/>
              </a:rPr>
              <a:t>What are the positives? </a:t>
            </a:r>
          </a:p>
          <a:p>
            <a:pPr rtl="0" fontAlgn="base">
              <a:spcBef>
                <a:spcPts val="750"/>
              </a:spcBef>
              <a:spcAft>
                <a:spcPts val="0"/>
              </a:spcAft>
              <a:buFont typeface="Arial" panose="020B0604020202020204" pitchFamily="34" charset="0"/>
              <a:buChar char="•"/>
            </a:pPr>
            <a:r>
              <a:rPr lang="en-US" dirty="0">
                <a:solidFill>
                  <a:srgbClr val="000000"/>
                </a:solidFill>
                <a:latin typeface="Proxima Nova" panose="02000506030000020004" pitchFamily="50" charset="0"/>
              </a:rPr>
              <a:t>     </a:t>
            </a:r>
            <a:r>
              <a:rPr lang="en-US" sz="1800" b="0" i="0" u="none" strike="noStrike" dirty="0">
                <a:solidFill>
                  <a:srgbClr val="000000"/>
                </a:solidFill>
                <a:effectLst/>
                <a:latin typeface="Proxima Nova" panose="02000506030000020004" pitchFamily="50" charset="0"/>
              </a:rPr>
              <a:t>What are the negatives?</a:t>
            </a:r>
          </a:p>
          <a:p>
            <a:pPr rtl="0" fontAlgn="base">
              <a:spcBef>
                <a:spcPts val="750"/>
              </a:spcBef>
              <a:spcAft>
                <a:spcPts val="0"/>
              </a:spcAft>
              <a:buFont typeface="Arial" panose="020B0604020202020204" pitchFamily="34" charset="0"/>
              <a:buChar char="•"/>
            </a:pPr>
            <a:r>
              <a:rPr lang="en-US" sz="1800" b="0" i="0" u="none" strike="noStrike" dirty="0">
                <a:solidFill>
                  <a:srgbClr val="000000"/>
                </a:solidFill>
                <a:effectLst/>
                <a:latin typeface="Proxima Nova" panose="02000506030000020004" pitchFamily="50" charset="0"/>
              </a:rPr>
              <a:t>     Add to your own ideas if you wish</a:t>
            </a:r>
          </a:p>
        </p:txBody>
      </p:sp>
      <p:pic>
        <p:nvPicPr>
          <p:cNvPr id="9" name="Graphic 8">
            <a:extLst>
              <a:ext uri="{FF2B5EF4-FFF2-40B4-BE49-F238E27FC236}">
                <a16:creationId xmlns:a16="http://schemas.microsoft.com/office/drawing/2014/main" id="{DB92A8C6-6ECB-4CF7-A493-397262419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0" y="5252721"/>
            <a:ext cx="12245405" cy="1605280"/>
          </a:xfrm>
          <a:prstGeom prst="rect">
            <a:avLst/>
          </a:prstGeom>
        </p:spPr>
      </p:pic>
      <p:pic>
        <p:nvPicPr>
          <p:cNvPr id="10" name="Picture 9" descr="Logo, company name&#10;&#10;Description automatically generated">
            <a:extLst>
              <a:ext uri="{FF2B5EF4-FFF2-40B4-BE49-F238E27FC236}">
                <a16:creationId xmlns:a16="http://schemas.microsoft.com/office/drawing/2014/main" id="{F6FA4AD5-315C-4FFA-A32F-0AFEA07BF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5977986"/>
            <a:ext cx="1450340" cy="703790"/>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32CA9FC2-BDD9-4D29-81A2-BF28E8CE88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2382" y="-176371"/>
            <a:ext cx="6858000" cy="6858000"/>
          </a:xfrm>
          <a:prstGeom prst="rect">
            <a:avLst/>
          </a:prstGeom>
        </p:spPr>
      </p:pic>
    </p:spTree>
    <p:extLst>
      <p:ext uri="{BB962C8B-B14F-4D97-AF65-F5344CB8AC3E}">
        <p14:creationId xmlns:p14="http://schemas.microsoft.com/office/powerpoint/2010/main" val="2852094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51F920-31F2-4988-AF8A-C0896AC7D9EB}"/>
              </a:ext>
            </a:extLst>
          </p:cNvPr>
          <p:cNvSpPr txBox="1">
            <a:spLocks/>
          </p:cNvSpPr>
          <p:nvPr/>
        </p:nvSpPr>
        <p:spPr>
          <a:xfrm>
            <a:off x="1333500" y="590548"/>
            <a:ext cx="9144000" cy="66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rgbClr val="4572B5"/>
                </a:solidFill>
                <a:latin typeface="Proxima Nova" panose="02000506030000020004" pitchFamily="50" charset="0"/>
              </a:rPr>
              <a:t>Activity 3</a:t>
            </a:r>
          </a:p>
        </p:txBody>
      </p:sp>
      <p:sp>
        <p:nvSpPr>
          <p:cNvPr id="8" name="TextBox 7">
            <a:extLst>
              <a:ext uri="{FF2B5EF4-FFF2-40B4-BE49-F238E27FC236}">
                <a16:creationId xmlns:a16="http://schemas.microsoft.com/office/drawing/2014/main" id="{88050E09-F5DD-4874-B0B7-2F8340A94BB1}"/>
              </a:ext>
            </a:extLst>
          </p:cNvPr>
          <p:cNvSpPr txBox="1"/>
          <p:nvPr/>
        </p:nvSpPr>
        <p:spPr>
          <a:xfrm>
            <a:off x="3965943" y="1502229"/>
            <a:ext cx="7644809" cy="2118529"/>
          </a:xfrm>
          <a:prstGeom prst="rect">
            <a:avLst/>
          </a:prstGeom>
          <a:noFill/>
        </p:spPr>
        <p:txBody>
          <a:bodyPr wrap="square" rtlCol="0">
            <a:spAutoFit/>
          </a:bodyPr>
          <a:lstStyle/>
          <a:p>
            <a:pPr rtl="0">
              <a:spcBef>
                <a:spcPts val="0"/>
              </a:spcBef>
              <a:spcAft>
                <a:spcPts val="0"/>
              </a:spcAft>
            </a:pPr>
            <a:r>
              <a:rPr lang="en-US" sz="2100" b="0" i="0" u="none" strike="noStrike" dirty="0">
                <a:solidFill>
                  <a:srgbClr val="000000"/>
                </a:solidFill>
                <a:effectLst/>
                <a:latin typeface="Proxima Nova" panose="02000506030000020004" pitchFamily="50" charset="0"/>
              </a:rPr>
              <a:t>Pick one or two of the characters you’ve used.</a:t>
            </a:r>
            <a:endParaRPr lang="en-US" b="0" dirty="0">
              <a:effectLst/>
              <a:latin typeface="Proxima Nova" panose="02000506030000020004" pitchFamily="50" charset="0"/>
            </a:endParaRPr>
          </a:p>
          <a:p>
            <a:pPr rtl="0" fontAlgn="base">
              <a:spcBef>
                <a:spcPts val="750"/>
              </a:spcBef>
              <a:spcAft>
                <a:spcPts val="0"/>
              </a:spcAft>
              <a:buFont typeface="Arial" panose="020B0604020202020204" pitchFamily="34" charset="0"/>
              <a:buChar char="•"/>
            </a:pPr>
            <a:r>
              <a:rPr lang="en-US" sz="2100" b="0" i="0" u="none" strike="noStrike" dirty="0">
                <a:solidFill>
                  <a:srgbClr val="000000"/>
                </a:solidFill>
                <a:effectLst/>
                <a:latin typeface="Proxima Nova" panose="02000506030000020004" pitchFamily="50" charset="0"/>
              </a:rPr>
              <a:t>     What worries or challenges you the most?</a:t>
            </a:r>
          </a:p>
          <a:p>
            <a:pPr rtl="0" fontAlgn="base">
              <a:spcBef>
                <a:spcPts val="750"/>
              </a:spcBef>
              <a:spcAft>
                <a:spcPts val="0"/>
              </a:spcAft>
              <a:buFont typeface="Arial" panose="020B0604020202020204" pitchFamily="34" charset="0"/>
              <a:buChar char="•"/>
            </a:pPr>
            <a:r>
              <a:rPr lang="en-US" sz="2100" b="0" i="0" u="none" strike="noStrike" dirty="0">
                <a:solidFill>
                  <a:srgbClr val="000000"/>
                </a:solidFill>
                <a:effectLst/>
                <a:latin typeface="Proxima Nova" panose="02000506030000020004" pitchFamily="50" charset="0"/>
              </a:rPr>
              <a:t>     Would anything solve this? What would help make it easier?</a:t>
            </a:r>
          </a:p>
          <a:p>
            <a:pPr rtl="0" fontAlgn="base">
              <a:spcBef>
                <a:spcPts val="750"/>
              </a:spcBef>
              <a:spcAft>
                <a:spcPts val="0"/>
              </a:spcAft>
              <a:buFont typeface="Arial" panose="020B0604020202020204" pitchFamily="34" charset="0"/>
              <a:buChar char="•"/>
            </a:pPr>
            <a:r>
              <a:rPr lang="en-US" sz="2100" b="0" i="0" u="none" strike="noStrike" dirty="0">
                <a:solidFill>
                  <a:srgbClr val="000000"/>
                </a:solidFill>
                <a:effectLst/>
                <a:latin typeface="Proxima Nova" panose="02000506030000020004" pitchFamily="50" charset="0"/>
              </a:rPr>
              <a:t>     What would be needed to do this?</a:t>
            </a:r>
          </a:p>
          <a:p>
            <a:pPr rtl="0" fontAlgn="base">
              <a:spcBef>
                <a:spcPts val="750"/>
              </a:spcBef>
              <a:spcAft>
                <a:spcPts val="0"/>
              </a:spcAft>
              <a:buFont typeface="Arial" panose="020B0604020202020204" pitchFamily="34" charset="0"/>
              <a:buChar char="•"/>
            </a:pPr>
            <a:r>
              <a:rPr lang="en-US" sz="2100" dirty="0">
                <a:solidFill>
                  <a:srgbClr val="000000"/>
                </a:solidFill>
                <a:latin typeface="Proxima Nova" panose="02000506030000020004" pitchFamily="50" charset="0"/>
              </a:rPr>
              <a:t>     </a:t>
            </a:r>
            <a:r>
              <a:rPr lang="en-US" sz="2000" b="0" i="0" u="none" strike="noStrike" dirty="0">
                <a:solidFill>
                  <a:srgbClr val="000000"/>
                </a:solidFill>
                <a:effectLst/>
                <a:latin typeface="Proxima Nova" panose="02000506030000020004" pitchFamily="50" charset="0"/>
              </a:rPr>
              <a:t>Do you need people, things, time, activities, money, etc.?</a:t>
            </a:r>
          </a:p>
        </p:txBody>
      </p:sp>
      <p:sp>
        <p:nvSpPr>
          <p:cNvPr id="6" name="TextBox 5">
            <a:extLst>
              <a:ext uri="{FF2B5EF4-FFF2-40B4-BE49-F238E27FC236}">
                <a16:creationId xmlns:a16="http://schemas.microsoft.com/office/drawing/2014/main" id="{7E59C726-408B-40B6-8CDE-36F2DBB406C3}"/>
              </a:ext>
            </a:extLst>
          </p:cNvPr>
          <p:cNvSpPr txBox="1"/>
          <p:nvPr/>
        </p:nvSpPr>
        <p:spPr>
          <a:xfrm>
            <a:off x="5425440" y="477520"/>
            <a:ext cx="6431280" cy="861774"/>
          </a:xfrm>
          <a:prstGeom prst="rect">
            <a:avLst/>
          </a:prstGeom>
          <a:noFill/>
        </p:spPr>
        <p:txBody>
          <a:bodyPr wrap="square" rtlCol="0">
            <a:spAutoFit/>
          </a:bodyPr>
          <a:lstStyle/>
          <a:p>
            <a:pPr algn="r"/>
            <a:r>
              <a:rPr lang="en-AU" sz="5000" dirty="0">
                <a:solidFill>
                  <a:srgbClr val="4572B5"/>
                </a:solidFill>
                <a:latin typeface="Youthink" panose="02000600000000000000" pitchFamily="2" charset="0"/>
                <a:ea typeface="Youthink" panose="02000600000000000000" pitchFamily="2" charset="0"/>
              </a:rPr>
              <a:t>Ways forward</a:t>
            </a:r>
          </a:p>
        </p:txBody>
      </p:sp>
      <p:pic>
        <p:nvPicPr>
          <p:cNvPr id="9" name="Graphic 8">
            <a:extLst>
              <a:ext uri="{FF2B5EF4-FFF2-40B4-BE49-F238E27FC236}">
                <a16:creationId xmlns:a16="http://schemas.microsoft.com/office/drawing/2014/main" id="{34E9ECA4-7591-41C8-8404-6C2EEBAE33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0" y="5252721"/>
            <a:ext cx="12245405" cy="1605280"/>
          </a:xfrm>
          <a:prstGeom prst="rect">
            <a:avLst/>
          </a:prstGeom>
        </p:spPr>
      </p:pic>
      <p:pic>
        <p:nvPicPr>
          <p:cNvPr id="10" name="Picture 9" descr="Logo, company name&#10;&#10;Description automatically generated">
            <a:extLst>
              <a:ext uri="{FF2B5EF4-FFF2-40B4-BE49-F238E27FC236}">
                <a16:creationId xmlns:a16="http://schemas.microsoft.com/office/drawing/2014/main" id="{69A26FBF-58B3-4F94-8FEF-3012E5586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5977986"/>
            <a:ext cx="1450340" cy="703790"/>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3CEE0164-BDF6-4FB1-AA9D-F6E4168007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160" y="1249680"/>
            <a:ext cx="4617720" cy="4617720"/>
          </a:xfrm>
          <a:prstGeom prst="rect">
            <a:avLst/>
          </a:prstGeom>
        </p:spPr>
      </p:pic>
    </p:spTree>
    <p:extLst>
      <p:ext uri="{BB962C8B-B14F-4D97-AF65-F5344CB8AC3E}">
        <p14:creationId xmlns:p14="http://schemas.microsoft.com/office/powerpoint/2010/main" val="4033959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51F920-31F2-4988-AF8A-C0896AC7D9EB}"/>
              </a:ext>
            </a:extLst>
          </p:cNvPr>
          <p:cNvSpPr txBox="1">
            <a:spLocks/>
          </p:cNvSpPr>
          <p:nvPr/>
        </p:nvSpPr>
        <p:spPr>
          <a:xfrm>
            <a:off x="1333500" y="590548"/>
            <a:ext cx="9144000" cy="66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rgbClr val="4572B5"/>
                </a:solidFill>
                <a:latin typeface="Proxima Nova" panose="02000506030000020004" pitchFamily="50" charset="0"/>
              </a:rPr>
              <a:t>Activity 4</a:t>
            </a:r>
          </a:p>
        </p:txBody>
      </p:sp>
      <p:sp>
        <p:nvSpPr>
          <p:cNvPr id="8" name="TextBox 7">
            <a:extLst>
              <a:ext uri="{FF2B5EF4-FFF2-40B4-BE49-F238E27FC236}">
                <a16:creationId xmlns:a16="http://schemas.microsoft.com/office/drawing/2014/main" id="{88050E09-F5DD-4874-B0B7-2F8340A94BB1}"/>
              </a:ext>
            </a:extLst>
          </p:cNvPr>
          <p:cNvSpPr txBox="1"/>
          <p:nvPr/>
        </p:nvSpPr>
        <p:spPr>
          <a:xfrm>
            <a:off x="5252720" y="1502229"/>
            <a:ext cx="5234888" cy="2144177"/>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Proxima Nova" panose="02000506030000020004" pitchFamily="50" charset="0"/>
              </a:rPr>
              <a:t>Survey – are others’ ideas also true for you?</a:t>
            </a:r>
            <a:endParaRPr lang="en-US" sz="2400" b="0" dirty="0">
              <a:effectLst/>
              <a:latin typeface="Proxima Nova" panose="02000506030000020004" pitchFamily="50" charset="0"/>
            </a:endParaRPr>
          </a:p>
          <a:p>
            <a:pPr rtl="0">
              <a:spcBef>
                <a:spcPts val="750"/>
              </a:spcBef>
              <a:spcAft>
                <a:spcPts val="0"/>
              </a:spcAft>
            </a:pPr>
            <a:br>
              <a:rPr lang="en-US" sz="2400" b="0" dirty="0">
                <a:effectLst/>
                <a:latin typeface="Proxima Nova" panose="02000506030000020004" pitchFamily="50" charset="0"/>
              </a:rPr>
            </a:br>
            <a:r>
              <a:rPr lang="en-US" sz="1800" b="0" i="0" u="none" strike="noStrike" dirty="0">
                <a:solidFill>
                  <a:srgbClr val="000000"/>
                </a:solidFill>
                <a:effectLst/>
                <a:latin typeface="Proxima Nova" panose="02000506030000020004" pitchFamily="50" charset="0"/>
              </a:rPr>
              <a:t>How do you like to learn new things?</a:t>
            </a:r>
            <a:endParaRPr lang="en-US" sz="2400" b="0" dirty="0">
              <a:effectLst/>
              <a:latin typeface="Proxima Nova" panose="02000506030000020004" pitchFamily="50" charset="0"/>
            </a:endParaRPr>
          </a:p>
          <a:p>
            <a:pPr rtl="0">
              <a:spcBef>
                <a:spcPts val="750"/>
              </a:spcBef>
              <a:spcAft>
                <a:spcPts val="0"/>
              </a:spcAft>
            </a:pPr>
            <a:br>
              <a:rPr lang="en-US" sz="2400" b="0" dirty="0">
                <a:effectLst/>
                <a:latin typeface="Proxima Nova" panose="02000506030000020004" pitchFamily="50" charset="0"/>
              </a:rPr>
            </a:br>
            <a:r>
              <a:rPr lang="en-US" sz="1800" b="0" i="0" u="none" strike="noStrike" dirty="0">
                <a:solidFill>
                  <a:srgbClr val="000000"/>
                </a:solidFill>
                <a:effectLst/>
                <a:latin typeface="Proxima Nova" panose="02000506030000020004" pitchFamily="50" charset="0"/>
              </a:rPr>
              <a:t>Do others also need to know about school transition?</a:t>
            </a:r>
            <a:endParaRPr lang="en-US" sz="2400" b="0" dirty="0">
              <a:effectLst/>
              <a:latin typeface="Proxima Nova" panose="02000506030000020004" pitchFamily="50" charset="0"/>
            </a:endParaRPr>
          </a:p>
        </p:txBody>
      </p:sp>
      <p:sp>
        <p:nvSpPr>
          <p:cNvPr id="6" name="TextBox 5">
            <a:extLst>
              <a:ext uri="{FF2B5EF4-FFF2-40B4-BE49-F238E27FC236}">
                <a16:creationId xmlns:a16="http://schemas.microsoft.com/office/drawing/2014/main" id="{7E59C726-408B-40B6-8CDE-36F2DBB406C3}"/>
              </a:ext>
            </a:extLst>
          </p:cNvPr>
          <p:cNvSpPr txBox="1"/>
          <p:nvPr/>
        </p:nvSpPr>
        <p:spPr>
          <a:xfrm>
            <a:off x="5425440" y="477520"/>
            <a:ext cx="6431280" cy="861774"/>
          </a:xfrm>
          <a:prstGeom prst="rect">
            <a:avLst/>
          </a:prstGeom>
          <a:noFill/>
        </p:spPr>
        <p:txBody>
          <a:bodyPr wrap="square" rtlCol="0">
            <a:spAutoFit/>
          </a:bodyPr>
          <a:lstStyle/>
          <a:p>
            <a:pPr algn="r"/>
            <a:r>
              <a:rPr lang="en-AU" sz="5000" dirty="0">
                <a:solidFill>
                  <a:srgbClr val="4572B5"/>
                </a:solidFill>
                <a:latin typeface="Youthink" panose="02000600000000000000" pitchFamily="2" charset="0"/>
                <a:ea typeface="Youthink" panose="02000600000000000000" pitchFamily="2" charset="0"/>
              </a:rPr>
              <a:t>Anything else?</a:t>
            </a:r>
          </a:p>
        </p:txBody>
      </p:sp>
      <p:pic>
        <p:nvPicPr>
          <p:cNvPr id="9" name="Graphic 8">
            <a:extLst>
              <a:ext uri="{FF2B5EF4-FFF2-40B4-BE49-F238E27FC236}">
                <a16:creationId xmlns:a16="http://schemas.microsoft.com/office/drawing/2014/main" id="{A77A8361-6A95-43F9-8071-FA13208006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0" y="5252721"/>
            <a:ext cx="12245405" cy="1605280"/>
          </a:xfrm>
          <a:prstGeom prst="rect">
            <a:avLst/>
          </a:prstGeom>
        </p:spPr>
      </p:pic>
      <p:pic>
        <p:nvPicPr>
          <p:cNvPr id="10" name="Picture 9" descr="Logo, company name&#10;&#10;Description automatically generated">
            <a:extLst>
              <a:ext uri="{FF2B5EF4-FFF2-40B4-BE49-F238E27FC236}">
                <a16:creationId xmlns:a16="http://schemas.microsoft.com/office/drawing/2014/main" id="{3787C301-02B0-4C16-B944-42394E5E4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5977986"/>
            <a:ext cx="1450340" cy="703790"/>
          </a:xfrm>
          <a:prstGeom prst="rect">
            <a:avLst/>
          </a:prstGeom>
        </p:spPr>
      </p:pic>
      <p:pic>
        <p:nvPicPr>
          <p:cNvPr id="11" name="Picture 10" descr="A picture containing vector graphics&#10;&#10;Description automatically generated">
            <a:extLst>
              <a:ext uri="{FF2B5EF4-FFF2-40B4-BE49-F238E27FC236}">
                <a16:creationId xmlns:a16="http://schemas.microsoft.com/office/drawing/2014/main" id="{A3DE3648-7174-49CC-8BCD-4A9B491236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15045">
            <a:off x="335280" y="1339294"/>
            <a:ext cx="4810760" cy="4810760"/>
          </a:xfrm>
          <a:prstGeom prst="rect">
            <a:avLst/>
          </a:prstGeom>
        </p:spPr>
      </p:pic>
    </p:spTree>
    <p:extLst>
      <p:ext uri="{BB962C8B-B14F-4D97-AF65-F5344CB8AC3E}">
        <p14:creationId xmlns:p14="http://schemas.microsoft.com/office/powerpoint/2010/main" val="3576127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51F920-31F2-4988-AF8A-C0896AC7D9EB}"/>
              </a:ext>
            </a:extLst>
          </p:cNvPr>
          <p:cNvSpPr txBox="1">
            <a:spLocks/>
          </p:cNvSpPr>
          <p:nvPr/>
        </p:nvSpPr>
        <p:spPr>
          <a:xfrm>
            <a:off x="1333500" y="590548"/>
            <a:ext cx="9144000" cy="66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rgbClr val="4572B5"/>
                </a:solidFill>
                <a:latin typeface="Proxima Nova" panose="02000506030000020004" pitchFamily="50" charset="0"/>
              </a:rPr>
              <a:t>Activity </a:t>
            </a:r>
            <a:r>
              <a:rPr lang="en-AU" sz="3600" b="1">
                <a:solidFill>
                  <a:srgbClr val="4572B5"/>
                </a:solidFill>
                <a:latin typeface="Proxima Nova" panose="02000506030000020004" pitchFamily="50" charset="0"/>
              </a:rPr>
              <a:t>4 </a:t>
            </a:r>
            <a:r>
              <a:rPr lang="en-AU" sz="1400" b="1">
                <a:solidFill>
                  <a:srgbClr val="4572B5"/>
                </a:solidFill>
                <a:latin typeface="Proxima Nova" panose="02000506030000020004" pitchFamily="50" charset="0"/>
              </a:rPr>
              <a:t>cont’d</a:t>
            </a:r>
            <a:r>
              <a:rPr lang="en-AU" sz="1400" b="1" dirty="0">
                <a:solidFill>
                  <a:srgbClr val="4572B5"/>
                </a:solidFill>
                <a:latin typeface="Proxima Nova" panose="02000506030000020004" pitchFamily="50" charset="0"/>
              </a:rPr>
              <a:t>…</a:t>
            </a:r>
          </a:p>
        </p:txBody>
      </p:sp>
      <p:sp>
        <p:nvSpPr>
          <p:cNvPr id="6" name="TextBox 5">
            <a:extLst>
              <a:ext uri="{FF2B5EF4-FFF2-40B4-BE49-F238E27FC236}">
                <a16:creationId xmlns:a16="http://schemas.microsoft.com/office/drawing/2014/main" id="{7E59C726-408B-40B6-8CDE-36F2DBB406C3}"/>
              </a:ext>
            </a:extLst>
          </p:cNvPr>
          <p:cNvSpPr txBox="1"/>
          <p:nvPr/>
        </p:nvSpPr>
        <p:spPr>
          <a:xfrm>
            <a:off x="1333500" y="3639165"/>
            <a:ext cx="5553742" cy="1631216"/>
          </a:xfrm>
          <a:prstGeom prst="rect">
            <a:avLst/>
          </a:prstGeom>
          <a:noFill/>
        </p:spPr>
        <p:txBody>
          <a:bodyPr wrap="square" rtlCol="0">
            <a:spAutoFit/>
          </a:bodyPr>
          <a:lstStyle/>
          <a:p>
            <a:r>
              <a:rPr lang="en-AU" sz="5000" dirty="0">
                <a:solidFill>
                  <a:srgbClr val="4572B5"/>
                </a:solidFill>
                <a:latin typeface="Youthink" panose="02000600000000000000" pitchFamily="2" charset="0"/>
                <a:ea typeface="Youthink" panose="02000600000000000000" pitchFamily="2" charset="0"/>
              </a:rPr>
              <a:t>And…</a:t>
            </a:r>
          </a:p>
          <a:p>
            <a:r>
              <a:rPr lang="en-AU" sz="5000" dirty="0">
                <a:solidFill>
                  <a:srgbClr val="4572B5"/>
                </a:solidFill>
                <a:latin typeface="Youthink" panose="02000600000000000000" pitchFamily="2" charset="0"/>
                <a:ea typeface="Youthink" panose="02000600000000000000" pitchFamily="2" charset="0"/>
              </a:rPr>
              <a:t>you’re finished!</a:t>
            </a:r>
          </a:p>
        </p:txBody>
      </p:sp>
      <p:sp>
        <p:nvSpPr>
          <p:cNvPr id="9" name="TextBox 8">
            <a:extLst>
              <a:ext uri="{FF2B5EF4-FFF2-40B4-BE49-F238E27FC236}">
                <a16:creationId xmlns:a16="http://schemas.microsoft.com/office/drawing/2014/main" id="{CAA53FB9-317F-42AD-B4C3-83E9B01E2702}"/>
              </a:ext>
            </a:extLst>
          </p:cNvPr>
          <p:cNvSpPr txBox="1"/>
          <p:nvPr/>
        </p:nvSpPr>
        <p:spPr>
          <a:xfrm>
            <a:off x="1334278" y="1736152"/>
            <a:ext cx="9153330" cy="954107"/>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Proxima Nova" panose="02000506030000020004" pitchFamily="50" charset="0"/>
              </a:rPr>
              <a:t>Colour or indicate the character that now describe where your headspace is with school transition.</a:t>
            </a:r>
            <a:br>
              <a:rPr lang="en-US" sz="2000" dirty="0"/>
            </a:br>
            <a:endParaRPr lang="en-AU" sz="2000" dirty="0">
              <a:latin typeface="Proxima Nova" panose="02000506030000020004" pitchFamily="50" charset="0"/>
            </a:endParaRPr>
          </a:p>
        </p:txBody>
      </p:sp>
      <p:pic>
        <p:nvPicPr>
          <p:cNvPr id="4" name="Picture 3" descr="Logo&#10;&#10;Description automatically generated">
            <a:extLst>
              <a:ext uri="{FF2B5EF4-FFF2-40B4-BE49-F238E27FC236}">
                <a16:creationId xmlns:a16="http://schemas.microsoft.com/office/drawing/2014/main" id="{004C42C7-3BD8-42B0-A0E8-1C0AD7A7B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2784">
            <a:off x="5054507" y="-86541"/>
            <a:ext cx="1254371" cy="1254371"/>
          </a:xfrm>
          <a:prstGeom prst="rect">
            <a:avLst/>
          </a:prstGeom>
        </p:spPr>
      </p:pic>
      <p:pic>
        <p:nvPicPr>
          <p:cNvPr id="10" name="Graphic 9">
            <a:extLst>
              <a:ext uri="{FF2B5EF4-FFF2-40B4-BE49-F238E27FC236}">
                <a16:creationId xmlns:a16="http://schemas.microsoft.com/office/drawing/2014/main" id="{820A7F8B-6758-4129-BFAD-E46DE3D0B8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20" y="5252721"/>
            <a:ext cx="12245405" cy="1605280"/>
          </a:xfrm>
          <a:prstGeom prst="rect">
            <a:avLst/>
          </a:prstGeom>
        </p:spPr>
      </p:pic>
      <p:pic>
        <p:nvPicPr>
          <p:cNvPr id="12" name="Picture 11" descr="Logo, company name&#10;&#10;Description automatically generated">
            <a:extLst>
              <a:ext uri="{FF2B5EF4-FFF2-40B4-BE49-F238E27FC236}">
                <a16:creationId xmlns:a16="http://schemas.microsoft.com/office/drawing/2014/main" id="{B6BE0D3D-40F5-4F5B-99CE-50697CB263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5100" y="5977986"/>
            <a:ext cx="1450340" cy="703790"/>
          </a:xfrm>
          <a:prstGeom prst="rect">
            <a:avLst/>
          </a:prstGeom>
        </p:spPr>
      </p:pic>
      <p:pic>
        <p:nvPicPr>
          <p:cNvPr id="3" name="Picture 2" descr="Arrow&#10;&#10;Description automatically generated">
            <a:extLst>
              <a:ext uri="{FF2B5EF4-FFF2-40B4-BE49-F238E27FC236}">
                <a16:creationId xmlns:a16="http://schemas.microsoft.com/office/drawing/2014/main" id="{8104EDC3-4069-5F1E-0A41-BFAF1789E3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1360" y="1548330"/>
            <a:ext cx="5066062" cy="5066062"/>
          </a:xfrm>
          <a:prstGeom prst="rect">
            <a:avLst/>
          </a:prstGeom>
        </p:spPr>
      </p:pic>
    </p:spTree>
    <p:extLst>
      <p:ext uri="{BB962C8B-B14F-4D97-AF65-F5344CB8AC3E}">
        <p14:creationId xmlns:p14="http://schemas.microsoft.com/office/powerpoint/2010/main" val="4169063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1356</Words>
  <Application>Microsoft Office PowerPoint</Application>
  <PresentationFormat>Widescreen</PresentationFormat>
  <Paragraphs>82</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Proxima Nova</vt:lpstr>
      <vt:lpstr>Youthink</vt:lpstr>
      <vt:lpstr>Office Theme</vt:lpstr>
      <vt:lpstr>Activity 1</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1</dc:title>
  <dc:creator>Emily O'Neill - One Drive</dc:creator>
  <cp:lastModifiedBy>Emily Murphy Not email</cp:lastModifiedBy>
  <cp:revision>4</cp:revision>
  <dcterms:created xsi:type="dcterms:W3CDTF">2022-04-26T02:03:34Z</dcterms:created>
  <dcterms:modified xsi:type="dcterms:W3CDTF">2022-10-25T06:02:41Z</dcterms:modified>
</cp:coreProperties>
</file>